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handoutMasterIdLst>
    <p:handoutMasterId r:id="rId64"/>
  </p:handoutMasterIdLst>
  <p:sldIdLst>
    <p:sldId id="2953" r:id="rId4"/>
    <p:sldId id="3333" r:id="rId6"/>
    <p:sldId id="3107" r:id="rId7"/>
    <p:sldId id="3109" r:id="rId8"/>
    <p:sldId id="3110" r:id="rId9"/>
    <p:sldId id="3111" r:id="rId10"/>
    <p:sldId id="3113" r:id="rId11"/>
    <p:sldId id="3443" r:id="rId12"/>
    <p:sldId id="3334" r:id="rId13"/>
    <p:sldId id="3335" r:id="rId14"/>
    <p:sldId id="3336" r:id="rId15"/>
    <p:sldId id="3337" r:id="rId16"/>
    <p:sldId id="3338" r:id="rId17"/>
    <p:sldId id="3339" r:id="rId18"/>
    <p:sldId id="3115" r:id="rId19"/>
    <p:sldId id="3169" r:id="rId20"/>
    <p:sldId id="3400" r:id="rId21"/>
    <p:sldId id="3401" r:id="rId22"/>
    <p:sldId id="3402" r:id="rId23"/>
    <p:sldId id="3403" r:id="rId24"/>
    <p:sldId id="3342" r:id="rId25"/>
    <p:sldId id="3344" r:id="rId26"/>
    <p:sldId id="3345" r:id="rId27"/>
    <p:sldId id="3346" r:id="rId28"/>
    <p:sldId id="3347" r:id="rId29"/>
    <p:sldId id="3348" r:id="rId30"/>
    <p:sldId id="3349" r:id="rId31"/>
    <p:sldId id="3350" r:id="rId32"/>
    <p:sldId id="3351" r:id="rId33"/>
    <p:sldId id="3352" r:id="rId34"/>
    <p:sldId id="3353" r:id="rId35"/>
    <p:sldId id="3354" r:id="rId36"/>
    <p:sldId id="3355" r:id="rId37"/>
    <p:sldId id="3356" r:id="rId38"/>
    <p:sldId id="3357" r:id="rId39"/>
    <p:sldId id="3358" r:id="rId40"/>
    <p:sldId id="3359" r:id="rId41"/>
    <p:sldId id="3360" r:id="rId42"/>
    <p:sldId id="3361" r:id="rId43"/>
    <p:sldId id="3362" r:id="rId44"/>
    <p:sldId id="3364" r:id="rId45"/>
    <p:sldId id="3171" r:id="rId46"/>
    <p:sldId id="3363" r:id="rId47"/>
    <p:sldId id="3179" r:id="rId48"/>
    <p:sldId id="3178" r:id="rId49"/>
    <p:sldId id="3329" r:id="rId50"/>
    <p:sldId id="3330" r:id="rId51"/>
    <p:sldId id="3331" r:id="rId52"/>
    <p:sldId id="3181" r:id="rId53"/>
    <p:sldId id="3182" r:id="rId54"/>
    <p:sldId id="3332" r:id="rId55"/>
    <p:sldId id="3392" r:id="rId56"/>
    <p:sldId id="3183" r:id="rId57"/>
    <p:sldId id="3185" r:id="rId58"/>
    <p:sldId id="3186" r:id="rId59"/>
    <p:sldId id="3187" r:id="rId60"/>
    <p:sldId id="3188" r:id="rId61"/>
    <p:sldId id="3189" r:id="rId62"/>
    <p:sldId id="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p:nvPr>
        </p:nvSpPr>
        <p:spPr>
          <a:ln>
            <a:miter/>
          </a:ln>
        </p:spPr>
      </p:sp>
      <p:sp>
        <p:nvSpPr>
          <p:cNvPr id="8194" name="备注占位符 2"/>
          <p:cNvSpPr>
            <a:spLocks noGrp="1"/>
          </p:cNvSpPr>
          <p:nvPr>
            <p:ph type="body"/>
          </p:nvPr>
        </p:nvSpPr>
        <p:spPr/>
        <p:txBody>
          <a:bodyPr wrap="square" lIns="91440" tIns="45720" rIns="91440" bIns="45720" anchor="t" anchorCtr="0"/>
          <a:lstStyle/>
          <a:p>
            <a:pPr lvl="0" eaLnBrk="1" hangingPunct="1">
              <a:spcBef>
                <a:spcPct val="0"/>
              </a:spcBef>
            </a:pPr>
            <a:endParaRPr lang="zh-CN" altLang="en-US"/>
          </a:p>
        </p:txBody>
      </p:sp>
      <p:sp>
        <p:nvSpPr>
          <p:cNvPr id="8195"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fontAlgn="base">
              <a:spcBef>
                <a:spcPct val="0"/>
              </a:spcBef>
              <a:spcAft>
                <a:spcPct val="0"/>
              </a:spcAft>
            </a:pPr>
            <a:fld id="{9A0DB2DC-4C9A-4742-B13C-FB6460FD3503}"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61AED6D-ECE6-B44F-8DE4-8BE5D47AE277}" type="datetimeFigureOut">
              <a:rPr lang="zh-CN" alt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1AED6D-ECE6-B44F-8DE4-8BE5D47AE277}" type="datetimeFigureOut">
              <a:rPr lang="zh-CN" alt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1AED6D-ECE6-B44F-8DE4-8BE5D47AE277}" type="datetimeFigureOut">
              <a:rPr lang="zh-CN" alt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 name="Group 7"/>
          <p:cNvGrpSpPr/>
          <p:nvPr userDrawn="1"/>
        </p:nvGrpSpPr>
        <p:grpSpPr>
          <a:xfrm>
            <a:off x="431800" y="391584"/>
            <a:ext cx="520700" cy="273049"/>
            <a:chOff x="0" y="0"/>
            <a:chExt cx="1041399" cy="549275"/>
          </a:xfrm>
        </p:grpSpPr>
        <p:sp>
          <p:nvSpPr>
            <p:cNvPr id="3076" name="Freeform 16"/>
            <p:cNvSpPr/>
            <p:nvPr/>
          </p:nvSpPr>
          <p:spPr>
            <a:xfrm>
              <a:off x="0" y="0"/>
              <a:ext cx="364066" cy="549275"/>
            </a:xfrm>
            <a:custGeom>
              <a:avLst/>
              <a:gdLst/>
              <a:ahLst/>
              <a:cxnLst>
                <a:cxn ang="0">
                  <a:pos x="3640" y="83113"/>
                </a:cxn>
                <a:cxn ang="0">
                  <a:pos x="87375" y="0"/>
                </a:cxn>
                <a:cxn ang="0">
                  <a:pos x="364066" y="274637"/>
                </a:cxn>
                <a:cxn ang="0">
                  <a:pos x="87375" y="549275"/>
                </a:cxn>
                <a:cxn ang="0">
                  <a:pos x="0" y="462547"/>
                </a:cxn>
                <a:cxn ang="0">
                  <a:pos x="192954" y="271023"/>
                </a:cxn>
                <a:cxn ang="0">
                  <a:pos x="3640" y="83113"/>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sz="2400"/>
            </a:p>
          </p:txBody>
        </p:sp>
        <p:sp>
          <p:nvSpPr>
            <p:cNvPr id="3077" name="Freeform 17"/>
            <p:cNvSpPr/>
            <p:nvPr/>
          </p:nvSpPr>
          <p:spPr>
            <a:xfrm>
              <a:off x="338666" y="0"/>
              <a:ext cx="359834" cy="549275"/>
            </a:xfrm>
            <a:custGeom>
              <a:avLst/>
              <a:gdLst/>
              <a:ahLst/>
              <a:cxnLst>
                <a:cxn ang="0">
                  <a:pos x="3607" y="83113"/>
                </a:cxn>
                <a:cxn ang="0">
                  <a:pos x="86576" y="0"/>
                </a:cxn>
                <a:cxn ang="0">
                  <a:pos x="359834" y="274637"/>
                </a:cxn>
                <a:cxn ang="0">
                  <a:pos x="86576" y="549275"/>
                </a:cxn>
                <a:cxn ang="0">
                  <a:pos x="0" y="462547"/>
                </a:cxn>
                <a:cxn ang="0">
                  <a:pos x="191189" y="271023"/>
                </a:cxn>
                <a:cxn ang="0">
                  <a:pos x="3607" y="83113"/>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sz="2400"/>
            </a:p>
          </p:txBody>
        </p:sp>
        <p:sp>
          <p:nvSpPr>
            <p:cNvPr id="3078" name="Freeform 18"/>
            <p:cNvSpPr/>
            <p:nvPr/>
          </p:nvSpPr>
          <p:spPr>
            <a:xfrm>
              <a:off x="681567" y="0"/>
              <a:ext cx="359832" cy="549275"/>
            </a:xfrm>
            <a:custGeom>
              <a:avLst/>
              <a:gdLst/>
              <a:ahLst/>
              <a:cxnLst>
                <a:cxn ang="0">
                  <a:pos x="3607" y="83113"/>
                </a:cxn>
                <a:cxn ang="0">
                  <a:pos x="85674" y="0"/>
                </a:cxn>
                <a:cxn ang="0">
                  <a:pos x="359832" y="274637"/>
                </a:cxn>
                <a:cxn ang="0">
                  <a:pos x="85674" y="549275"/>
                </a:cxn>
                <a:cxn ang="0">
                  <a:pos x="0" y="462547"/>
                </a:cxn>
                <a:cxn ang="0">
                  <a:pos x="191188" y="271023"/>
                </a:cxn>
                <a:cxn ang="0">
                  <a:pos x="3607" y="83113"/>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sz="2400"/>
            </a:p>
          </p:txBody>
        </p:sp>
      </p:grpSp>
      <p:cxnSp>
        <p:nvCxnSpPr>
          <p:cNvPr id="2" name="直接连接符 1"/>
          <p:cNvCxnSpPr/>
          <p:nvPr userDrawn="1"/>
        </p:nvCxnSpPr>
        <p:spPr>
          <a:xfrm>
            <a:off x="1007533" y="833967"/>
            <a:ext cx="10464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10" descr="5V{KWMY]G649I)`327D~}AO"/>
          <p:cNvPicPr>
            <a:picLocks noChangeAspect="1"/>
          </p:cNvPicPr>
          <p:nvPr userDrawn="1"/>
        </p:nvPicPr>
        <p:blipFill>
          <a:blip r:embed="rId3"/>
          <a:stretch>
            <a:fillRect/>
          </a:stretch>
        </p:blipFill>
        <p:spPr>
          <a:xfrm>
            <a:off x="9072033" y="165100"/>
            <a:ext cx="2400300" cy="626533"/>
          </a:xfrm>
          <a:prstGeom prst="rect">
            <a:avLst/>
          </a:prstGeom>
          <a:noFill/>
          <a:ln w="9525">
            <a:noFill/>
          </a:ln>
        </p:spPr>
      </p:pic>
      <p:sp>
        <p:nvSpPr>
          <p:cNvPr id="4" name="日期占位符 3"/>
          <p:cNvSpPr>
            <a:spLocks noGrp="1"/>
          </p:cNvSpPr>
          <p:nvPr>
            <p:ph type="dt" sz="half" idx="10"/>
          </p:nvPr>
        </p:nvSpPr>
        <p:spPr>
          <a:xfrm>
            <a:off x="609600" y="6356351"/>
            <a:ext cx="2844800" cy="366184"/>
          </a:xfrm>
          <a:prstGeom prst="rect">
            <a:avLst/>
          </a:prstGeom>
        </p:spPr>
        <p:txBody>
          <a:bodyPr vert="horz" lIns="91440" tIns="45720" rIns="91440" bIns="45720" rtlCol="0" anchor="ct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165600" y="6356351"/>
            <a:ext cx="3860800" cy="366184"/>
          </a:xfrm>
          <a:prstGeom prst="rect">
            <a:avLst/>
          </a:prstGeom>
        </p:spPr>
        <p:txBody>
          <a:bodyPr vert="horz" lIns="91440" tIns="45720" rIns="91440" bIns="45720" rtlCol="0" anchor="ctr"/>
          <a:lstStyle/>
          <a:p>
            <a:pPr fontAlgn="auto">
              <a:defRPr/>
            </a:pPr>
            <a:endParaRPr lang="zh-CN" altLang="en-US" strike="noStrike" noProof="1"/>
          </a:p>
        </p:txBody>
      </p:sp>
      <p:sp>
        <p:nvSpPr>
          <p:cNvPr id="6" name="灯片编号占位符 5"/>
          <p:cNvSpPr>
            <a:spLocks noGrp="1"/>
          </p:cNvSpPr>
          <p:nvPr>
            <p:ph type="sldNum" sz="quarter" idx="12"/>
          </p:nvPr>
        </p:nvSpPr>
        <p:spPr>
          <a:xfrm>
            <a:off x="8737600" y="6356351"/>
            <a:ext cx="2844800" cy="366184"/>
          </a:xfrm>
          <a:prstGeom prst="rect">
            <a:avLst/>
          </a:prstGeom>
        </p:spPr>
        <p:txBody>
          <a:bodyPr vert="horz" lIns="91440" tIns="45720" rIns="91440" bIns="45720" rtlCol="0" anchor="ct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defRPr/>
            </a:pPr>
            <a:endParaRPr lang="zh-CN" altLang="en-US" strike="noStrike" noProof="1"/>
          </a:p>
        </p:txBody>
      </p:sp>
      <p:sp>
        <p:nvSpPr>
          <p:cNvPr id="4" name="灯片编号占位符 3"/>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defRPr/>
            </a:pPr>
            <a:endParaRPr lang="zh-CN" altLang="en-US" strike="noStrike" noProof="1"/>
          </a:p>
        </p:txBody>
      </p:sp>
      <p:sp>
        <p:nvSpPr>
          <p:cNvPr id="4" name="灯片编号占位符 3"/>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defRPr/>
            </a:pPr>
            <a:endParaRPr lang="zh-CN" altLang="en-US" strike="noStrike" noProof="1"/>
          </a:p>
        </p:txBody>
      </p:sp>
      <p:sp>
        <p:nvSpPr>
          <p:cNvPr id="9" name="灯片编号占位符 8"/>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defRPr/>
            </a:pPr>
            <a:endParaRPr lang="zh-CN" altLang="en-US" strike="noStrike" noProof="1"/>
          </a:p>
        </p:txBody>
      </p:sp>
      <p:sp>
        <p:nvSpPr>
          <p:cNvPr id="5" name="灯片编号占位符 4"/>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1AED6D-ECE6-B44F-8DE4-8BE5D47AE277}" type="datetimeFigureOut">
              <a:rPr lang="zh-CN" alt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defRPr/>
            </a:pPr>
            <a:endParaRPr lang="zh-CN" altLang="en-US" strike="noStrike" noProof="1"/>
          </a:p>
        </p:txBody>
      </p:sp>
      <p:sp>
        <p:nvSpPr>
          <p:cNvPr id="4" name="灯片编号占位符 3"/>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fontAlgn="base"/>
            <a:endParaRPr lang="zh-CN" altLang="en-US" strike="noStrike" noProof="0"/>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defRPr/>
            </a:pPr>
            <a:endParaRPr lang="zh-CN" altLang="en-US" strike="noStrike" noProof="1"/>
          </a:p>
        </p:txBody>
      </p:sp>
      <p:sp>
        <p:nvSpPr>
          <p:cNvPr id="7" name="灯片编号占位符 6"/>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defRPr/>
            </a:pPr>
            <a:endParaRPr lang="zh-CN" altLang="en-US" strike="noStrike" noProof="1"/>
          </a:p>
        </p:txBody>
      </p:sp>
      <p:sp>
        <p:nvSpPr>
          <p:cNvPr id="6" name="灯片编号占位符 5"/>
          <p:cNvSpPr>
            <a:spLocks noGrp="1"/>
          </p:cNvSpPr>
          <p:nvPr>
            <p:ph type="sldNum" sz="quarter" idx="12"/>
          </p:nvPr>
        </p:nvSpPr>
        <p:spPr/>
        <p:txBody>
          <a:body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Ovr>
    <a:masterClrMapping/>
  </p:clrMapOvr>
  <p:transition spd="med"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61AED6D-ECE6-B44F-8DE4-8BE5D47AE277}" type="datetimeFigureOut">
              <a:rPr lang="zh-CN" alt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61AED6D-ECE6-B44F-8DE4-8BE5D47AE277}" type="datetimeFigureOut">
              <a:rPr lang="zh-CN" alt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61AED6D-ECE6-B44F-8DE4-8BE5D47AE277}" type="datetimeFigureOut">
              <a:rPr lang="zh-CN" altLang="en-US"/>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1AED6D-ECE6-B44F-8DE4-8BE5D47AE277}" type="datetimeFigureOut">
              <a:rPr lang="zh-CN" altLang="en-US"/>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AED6D-ECE6-B44F-8DE4-8BE5D47AE277}" type="datetimeFigureOut">
              <a:rPr lang="zh-CN" altLang="en-US"/>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1AED6D-ECE6-B44F-8DE4-8BE5D47AE277}" type="datetimeFigureOut">
              <a:rPr lang="zh-CN" alt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1AED6D-ECE6-B44F-8DE4-8BE5D47AE277}" type="datetimeFigureOut">
              <a:rPr lang="zh-CN" alt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DBA56-5C4D-F64A-A57E-5CF1AD3C2F69}" type="slidenum">
              <a:rPr/>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AED6D-ECE6-B44F-8DE4-8BE5D47AE277}" type="datetimeFigureOut">
              <a:rPr lang="zh-CN" altLang="en-US"/>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DBA56-5C4D-F64A-A57E-5CF1AD3C2F69}" type="slidenum">
              <a:rPr/>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5167"/>
            <a:ext cx="10972800" cy="1143000"/>
          </a:xfrm>
          <a:prstGeom prst="rect">
            <a:avLst/>
          </a:prstGeom>
          <a:noFill/>
          <a:ln w="9525">
            <a:noFill/>
          </a:ln>
        </p:spPr>
        <p:txBody>
          <a:bodyPr vert="horz" wrap="square" lIns="91440" tIns="45720" rIns="91440" bIns="45720" anchor="ctr" anchorCtr="0"/>
          <a:lstStyle/>
          <a:p>
            <a:pPr lvl="0"/>
            <a:r>
              <a:rPr lang="zh-CN" altLang="en-US"/>
              <a:t>单击此处编辑母版标题样式</a:t>
            </a:r>
            <a:endParaRPr lang="zh-CN" altLang="en-US"/>
          </a:p>
        </p:txBody>
      </p:sp>
      <p:sp>
        <p:nvSpPr>
          <p:cNvPr id="1027" name="文本占位符 2"/>
          <p:cNvSpPr>
            <a:spLocks noGrp="1"/>
          </p:cNvSpPr>
          <p:nvPr>
            <p:ph type="body"/>
          </p:nvPr>
        </p:nvSpPr>
        <p:spPr>
          <a:xfrm>
            <a:off x="609600" y="1600200"/>
            <a:ext cx="10972800" cy="4525433"/>
          </a:xfrm>
          <a:prstGeom prst="rect">
            <a:avLst/>
          </a:prstGeom>
          <a:noFill/>
          <a:ln w="9525">
            <a:noFill/>
          </a:ln>
        </p:spPr>
        <p:txBody>
          <a:bodyPr vert="horz" wrap="square" lIns="91440" tIns="45720" rIns="91440" bIns="45720" anchor="t" anchorCtr="0"/>
          <a:lstStyle/>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ea typeface="+mn-ea"/>
              </a:defRPr>
            </a:lvl1pPr>
          </a:lstStyle>
          <a:p>
            <a:pPr fontAlgn="auto">
              <a:defRPr/>
            </a:pPr>
            <a:fld id="{C22C3B61-2EF9-4A34-9CB4-C656D8D25DA6}"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defRPr>
            </a:lvl1pPr>
          </a:lstStyle>
          <a:p>
            <a:pPr fontAlgn="auto">
              <a:defRPr/>
            </a:pPr>
            <a:endParaRPr lang="zh-CN" altLang="en-US" strike="noStrike" noProof="1"/>
          </a:p>
        </p:txBody>
      </p:sp>
      <p:sp>
        <p:nvSpPr>
          <p:cNvPr id="6" name="灯片编号占位符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ea typeface="+mn-ea"/>
              </a:defRPr>
            </a:lvl1pPr>
          </a:lstStyle>
          <a:p>
            <a:pPr fontAlgn="auto">
              <a:defRPr/>
            </a:pPr>
            <a:fld id="{38E0A3EA-16C9-4523-A34D-8A8E4100DE78}" type="slidenum">
              <a:rPr lang="zh-CN" altLang="en-US" strike="noStrike" noProof="1">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advClick="0" advTm="0"/>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tags" Target="../tags/tag1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tags" Target="../tags/tag15.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tags" Target="../tags/tag16.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tags" Target="../tags/tag18.xml"/><Relationship Id="rId3"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4.png"/><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tags" Target="../tags/tag34.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22.png"/><Relationship Id="rId2" Type="http://schemas.openxmlformats.org/officeDocument/2006/relationships/tags" Target="../tags/tag3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xml"/><Relationship Id="rId3" Type="http://schemas.openxmlformats.org/officeDocument/2006/relationships/image" Target="../media/image25.png"/><Relationship Id="rId2" Type="http://schemas.openxmlformats.org/officeDocument/2006/relationships/tags" Target="../tags/tag40.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tags" Target="../tags/tag42.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4.xml"/><Relationship Id="rId3"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tags" Target="../tags/tag47.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image" Target="../media/image31.pn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xml"/><Relationship Id="rId3" Type="http://schemas.openxmlformats.org/officeDocument/2006/relationships/image" Target="../media/image32.png"/><Relationship Id="rId2" Type="http://schemas.openxmlformats.org/officeDocument/2006/relationships/tags" Target="../tags/tag5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6.xml"/><Relationship Id="rId3" Type="http://schemas.openxmlformats.org/officeDocument/2006/relationships/image" Target="../media/image33.png"/><Relationship Id="rId2" Type="http://schemas.openxmlformats.org/officeDocument/2006/relationships/tags" Target="../tags/tag55.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png"/><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tags" Target="../tags/tag60.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tags" Target="../tags/tag61.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png"/><Relationship Id="rId2" Type="http://schemas.openxmlformats.org/officeDocument/2006/relationships/tags" Target="../tags/tag62.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tags" Target="../tags/tag6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5.xml"/><Relationship Id="rId3" Type="http://schemas.openxmlformats.org/officeDocument/2006/relationships/image" Target="../media/image39.png"/><Relationship Id="rId2" Type="http://schemas.openxmlformats.org/officeDocument/2006/relationships/tags" Target="../tags/tag64.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tags" Target="../tags/tag6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tags" Target="../tags/tag67.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png"/><Relationship Id="rId2" Type="http://schemas.openxmlformats.org/officeDocument/2006/relationships/tags" Target="../tags/tag68.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3.png"/><Relationship Id="rId3" Type="http://schemas.openxmlformats.org/officeDocument/2006/relationships/tags" Target="../tags/tag71.xml"/><Relationship Id="rId2" Type="http://schemas.openxmlformats.org/officeDocument/2006/relationships/image" Target="../media/image2.png"/><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tags" Target="../tags/tag74.xml"/><Relationship Id="rId4" Type="http://schemas.openxmlformats.org/officeDocument/2006/relationships/image" Target="../media/image44.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9.xml"/><Relationship Id="rId5" Type="http://schemas.openxmlformats.org/officeDocument/2006/relationships/image" Target="../media/image48.png"/><Relationship Id="rId4" Type="http://schemas.openxmlformats.org/officeDocument/2006/relationships/tags" Target="../tags/tag78.xml"/><Relationship Id="rId3" Type="http://schemas.openxmlformats.org/officeDocument/2006/relationships/image" Target="../media/image47.png"/><Relationship Id="rId2" Type="http://schemas.openxmlformats.org/officeDocument/2006/relationships/tags" Target="../tags/tag77.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2.xml"/><Relationship Id="rId4" Type="http://schemas.openxmlformats.org/officeDocument/2006/relationships/image" Target="../media/image49.png"/><Relationship Id="rId3" Type="http://schemas.openxmlformats.org/officeDocument/2006/relationships/tags" Target="../tags/tag81.xml"/><Relationship Id="rId2" Type="http://schemas.openxmlformats.org/officeDocument/2006/relationships/image" Target="../media/image2.png"/><Relationship Id="rId1" Type="http://schemas.openxmlformats.org/officeDocument/2006/relationships/tags" Target="../tags/tag80.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0.png"/><Relationship Id="rId3" Type="http://schemas.openxmlformats.org/officeDocument/2006/relationships/tags" Target="../tags/tag84.xml"/><Relationship Id="rId2" Type="http://schemas.openxmlformats.org/officeDocument/2006/relationships/image" Target="../media/image2.png"/><Relationship Id="rId1" Type="http://schemas.openxmlformats.org/officeDocument/2006/relationships/tags" Target="../tags/tag8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xml"/><Relationship Id="rId3" Type="http://schemas.openxmlformats.org/officeDocument/2006/relationships/image" Target="../media/image4.png"/><Relationship Id="rId2" Type="http://schemas.openxmlformats.org/officeDocument/2006/relationships/tags" Target="../tags/tag8.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矩形 22"/>
          <p:cNvSpPr/>
          <p:nvPr/>
        </p:nvSpPr>
        <p:spPr>
          <a:xfrm>
            <a:off x="5808133" y="19051"/>
            <a:ext cx="1032933" cy="281305"/>
          </a:xfrm>
          <a:prstGeom prst="rect">
            <a:avLst/>
          </a:prstGeom>
          <a:noFill/>
          <a:ln w="9525">
            <a:noFill/>
          </a:ln>
        </p:spPr>
        <p:txBody>
          <a:bodyPr anchor="t" anchorCtr="0">
            <a:spAutoFit/>
          </a:bodyPr>
          <a:lstStyle/>
          <a:p>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模板下载：</a:t>
            </a:r>
            <a:r>
              <a:rPr lang="en-US" altLang="zh-CN" sz="135" dirty="0">
                <a:solidFill>
                  <a:srgbClr val="FFFFFF"/>
                </a:solidFill>
                <a:latin typeface="Calibri" panose="020F0502020204030204" charset="0"/>
                <a:ea typeface="宋体" panose="02010600030101010101" pitchFamily="2" charset="-122"/>
              </a:rPr>
              <a:t>www.1ppt.com/moban/     </a:t>
            </a:r>
            <a:r>
              <a:rPr lang="zh-CN" altLang="en-US" sz="135" dirty="0">
                <a:solidFill>
                  <a:srgbClr val="FFFFFF"/>
                </a:solidFill>
                <a:latin typeface="Calibri" panose="020F0502020204030204" charset="0"/>
                <a:ea typeface="宋体" panose="02010600030101010101" pitchFamily="2" charset="-122"/>
              </a:rPr>
              <a:t>行业</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a:t>
            </a:r>
            <a:r>
              <a:rPr lang="en-US" altLang="zh-CN" sz="135" dirty="0">
                <a:solidFill>
                  <a:srgbClr val="FFFFFF"/>
                </a:solidFill>
                <a:latin typeface="Calibri" panose="020F0502020204030204" charset="0"/>
                <a:ea typeface="宋体" panose="02010600030101010101" pitchFamily="2" charset="-122"/>
              </a:rPr>
              <a:t>www.1ppt.com/hangye/ </a:t>
            </a:r>
            <a:endParaRPr lang="en-US" altLang="zh-CN" sz="135" dirty="0">
              <a:solidFill>
                <a:srgbClr val="FFFFFF"/>
              </a:solidFill>
              <a:latin typeface="Calibri" panose="020F0502020204030204" charset="0"/>
              <a:ea typeface="宋体" panose="02010600030101010101" pitchFamily="2" charset="-122"/>
            </a:endParaRPr>
          </a:p>
          <a:p>
            <a:r>
              <a:rPr lang="zh-CN" altLang="en-US" sz="135" dirty="0">
                <a:solidFill>
                  <a:srgbClr val="FFFFFF"/>
                </a:solidFill>
                <a:latin typeface="Calibri" panose="020F0502020204030204" charset="0"/>
                <a:ea typeface="宋体" panose="02010600030101010101" pitchFamily="2" charset="-122"/>
              </a:rPr>
              <a:t>节日</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a:t>
            </a:r>
            <a:r>
              <a:rPr lang="en-US" altLang="zh-CN" sz="135" dirty="0">
                <a:solidFill>
                  <a:srgbClr val="FFFFFF"/>
                </a:solidFill>
                <a:latin typeface="Calibri" panose="020F0502020204030204" charset="0"/>
                <a:ea typeface="宋体" panose="02010600030101010101" pitchFamily="2" charset="-122"/>
              </a:rPr>
              <a:t>www.1ppt.com/jieri/           PPT</a:t>
            </a:r>
            <a:r>
              <a:rPr lang="zh-CN" altLang="en-US" sz="135" dirty="0">
                <a:solidFill>
                  <a:srgbClr val="FFFFFF"/>
                </a:solidFill>
                <a:latin typeface="Calibri" panose="020F0502020204030204" charset="0"/>
                <a:ea typeface="宋体" panose="02010600030101010101" pitchFamily="2" charset="-122"/>
              </a:rPr>
              <a:t>素材下载：</a:t>
            </a:r>
            <a:r>
              <a:rPr lang="en-US" altLang="zh-CN" sz="135" dirty="0">
                <a:solidFill>
                  <a:srgbClr val="FFFFFF"/>
                </a:solidFill>
                <a:latin typeface="Calibri" panose="020F0502020204030204" charset="0"/>
                <a:ea typeface="宋体" panose="02010600030101010101" pitchFamily="2" charset="-122"/>
              </a:rPr>
              <a:t>www.1ppt.com/sucai/</a:t>
            </a:r>
            <a:endParaRPr lang="en-US" altLang="zh-CN" sz="135" dirty="0">
              <a:solidFill>
                <a:srgbClr val="FFFFFF"/>
              </a:solidFill>
              <a:latin typeface="Calibri" panose="020F0502020204030204" charset="0"/>
              <a:ea typeface="宋体" panose="02010600030101010101" pitchFamily="2" charset="-122"/>
            </a:endParaRPr>
          </a:p>
          <a:p>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背景图片：</a:t>
            </a:r>
            <a:r>
              <a:rPr lang="en-US" altLang="zh-CN" sz="135" dirty="0">
                <a:solidFill>
                  <a:srgbClr val="FFFFFF"/>
                </a:solidFill>
                <a:latin typeface="Calibri" panose="020F0502020204030204" charset="0"/>
                <a:ea typeface="宋体" panose="02010600030101010101" pitchFamily="2" charset="-122"/>
              </a:rPr>
              <a:t>www.1ppt.com/beijing/      PPT</a:t>
            </a:r>
            <a:r>
              <a:rPr lang="zh-CN" altLang="en-US" sz="135" dirty="0">
                <a:solidFill>
                  <a:srgbClr val="FFFFFF"/>
                </a:solidFill>
                <a:latin typeface="Calibri" panose="020F0502020204030204" charset="0"/>
                <a:ea typeface="宋体" panose="02010600030101010101" pitchFamily="2" charset="-122"/>
              </a:rPr>
              <a:t>图表下载：</a:t>
            </a:r>
            <a:r>
              <a:rPr lang="en-US" altLang="zh-CN" sz="135" dirty="0">
                <a:solidFill>
                  <a:srgbClr val="FFFFFF"/>
                </a:solidFill>
                <a:latin typeface="Calibri" panose="020F0502020204030204" charset="0"/>
                <a:ea typeface="宋体" panose="02010600030101010101" pitchFamily="2" charset="-122"/>
              </a:rPr>
              <a:t>www.1ppt.com/tubiao/      </a:t>
            </a:r>
            <a:endParaRPr lang="en-US" altLang="zh-CN" sz="135" dirty="0">
              <a:solidFill>
                <a:srgbClr val="FFFFFF"/>
              </a:solidFill>
              <a:latin typeface="Calibri" panose="020F0502020204030204" charset="0"/>
              <a:ea typeface="宋体" panose="02010600030101010101" pitchFamily="2" charset="-122"/>
            </a:endParaRPr>
          </a:p>
          <a:p>
            <a:r>
              <a:rPr lang="zh-CN" altLang="en-US" sz="135" dirty="0">
                <a:solidFill>
                  <a:srgbClr val="FFFFFF"/>
                </a:solidFill>
                <a:latin typeface="Calibri" panose="020F0502020204030204" charset="0"/>
                <a:ea typeface="宋体" panose="02010600030101010101" pitchFamily="2" charset="-122"/>
              </a:rPr>
              <a:t>优秀</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下载：</a:t>
            </a:r>
            <a:r>
              <a:rPr lang="en-US" altLang="zh-CN" sz="135" dirty="0">
                <a:solidFill>
                  <a:srgbClr val="FFFFFF"/>
                </a:solidFill>
                <a:latin typeface="Calibri" panose="020F0502020204030204" charset="0"/>
                <a:ea typeface="宋体" panose="02010600030101010101" pitchFamily="2" charset="-122"/>
              </a:rPr>
              <a:t>www.1ppt.com/xiazai/        PPT</a:t>
            </a:r>
            <a:r>
              <a:rPr lang="zh-CN" altLang="en-US" sz="135" dirty="0">
                <a:solidFill>
                  <a:srgbClr val="FFFFFF"/>
                </a:solidFill>
                <a:latin typeface="Calibri" panose="020F0502020204030204" charset="0"/>
                <a:ea typeface="宋体" panose="02010600030101010101" pitchFamily="2" charset="-122"/>
              </a:rPr>
              <a:t>教程： </a:t>
            </a:r>
            <a:r>
              <a:rPr lang="en-US" altLang="zh-CN" sz="135" dirty="0">
                <a:solidFill>
                  <a:srgbClr val="FFFFFF"/>
                </a:solidFill>
                <a:latin typeface="Calibri" panose="020F0502020204030204" charset="0"/>
                <a:ea typeface="宋体" panose="02010600030101010101" pitchFamily="2" charset="-122"/>
              </a:rPr>
              <a:t>www.1ppt.com/powerpoint/      </a:t>
            </a:r>
            <a:endParaRPr lang="en-US" altLang="zh-CN" sz="135" dirty="0">
              <a:solidFill>
                <a:srgbClr val="FFFFFF"/>
              </a:solidFill>
              <a:latin typeface="Calibri" panose="020F0502020204030204" charset="0"/>
              <a:ea typeface="宋体" panose="02010600030101010101" pitchFamily="2" charset="-122"/>
            </a:endParaRPr>
          </a:p>
          <a:p>
            <a:r>
              <a:rPr lang="en-US" altLang="zh-CN" sz="135" dirty="0">
                <a:solidFill>
                  <a:srgbClr val="FFFFFF"/>
                </a:solidFill>
                <a:latin typeface="Calibri" panose="020F0502020204030204" charset="0"/>
                <a:ea typeface="宋体" panose="02010600030101010101" pitchFamily="2" charset="-122"/>
              </a:rPr>
              <a:t>Word</a:t>
            </a:r>
            <a:r>
              <a:rPr lang="zh-CN" altLang="en-US" sz="135" dirty="0">
                <a:solidFill>
                  <a:srgbClr val="FFFFFF"/>
                </a:solidFill>
                <a:latin typeface="Calibri" panose="020F0502020204030204" charset="0"/>
                <a:ea typeface="宋体" panose="02010600030101010101" pitchFamily="2" charset="-122"/>
              </a:rPr>
              <a:t>教程： </a:t>
            </a:r>
            <a:r>
              <a:rPr lang="en-US" altLang="zh-CN" sz="135" dirty="0">
                <a:solidFill>
                  <a:srgbClr val="FFFFFF"/>
                </a:solidFill>
                <a:latin typeface="Calibri" panose="020F0502020204030204" charset="0"/>
                <a:ea typeface="宋体" panose="02010600030101010101" pitchFamily="2" charset="-122"/>
              </a:rPr>
              <a:t>www.1ppt.com/word/              Excel</a:t>
            </a:r>
            <a:r>
              <a:rPr lang="zh-CN" altLang="en-US" sz="135" dirty="0">
                <a:solidFill>
                  <a:srgbClr val="FFFFFF"/>
                </a:solidFill>
                <a:latin typeface="Calibri" panose="020F0502020204030204" charset="0"/>
                <a:ea typeface="宋体" panose="02010600030101010101" pitchFamily="2" charset="-122"/>
              </a:rPr>
              <a:t>教程：</a:t>
            </a:r>
            <a:r>
              <a:rPr lang="en-US" altLang="zh-CN" sz="135" dirty="0">
                <a:solidFill>
                  <a:srgbClr val="FFFFFF"/>
                </a:solidFill>
                <a:latin typeface="Calibri" panose="020F0502020204030204" charset="0"/>
                <a:ea typeface="宋体" panose="02010600030101010101" pitchFamily="2" charset="-122"/>
              </a:rPr>
              <a:t>www.1ppt.com/excel/  </a:t>
            </a:r>
            <a:endParaRPr lang="en-US" altLang="zh-CN" sz="135" dirty="0">
              <a:solidFill>
                <a:srgbClr val="FFFFFF"/>
              </a:solidFill>
              <a:latin typeface="Calibri" panose="020F0502020204030204" charset="0"/>
              <a:ea typeface="宋体" panose="02010600030101010101" pitchFamily="2" charset="-122"/>
            </a:endParaRPr>
          </a:p>
          <a:p>
            <a:r>
              <a:rPr lang="zh-CN" altLang="en-US" sz="135" dirty="0">
                <a:solidFill>
                  <a:srgbClr val="FFFFFF"/>
                </a:solidFill>
                <a:latin typeface="Calibri" panose="020F0502020204030204" charset="0"/>
                <a:ea typeface="宋体" panose="02010600030101010101" pitchFamily="2" charset="-122"/>
              </a:rPr>
              <a:t>资料下载：</a:t>
            </a:r>
            <a:r>
              <a:rPr lang="en-US" altLang="zh-CN" sz="135" dirty="0">
                <a:solidFill>
                  <a:srgbClr val="FFFFFF"/>
                </a:solidFill>
                <a:latin typeface="Calibri" panose="020F0502020204030204" charset="0"/>
                <a:ea typeface="宋体" panose="02010600030101010101" pitchFamily="2" charset="-122"/>
              </a:rPr>
              <a:t>www.1ppt.com/ziliao/                PPT</a:t>
            </a:r>
            <a:r>
              <a:rPr lang="zh-CN" altLang="en-US" sz="135" dirty="0">
                <a:solidFill>
                  <a:srgbClr val="FFFFFF"/>
                </a:solidFill>
                <a:latin typeface="Calibri" panose="020F0502020204030204" charset="0"/>
                <a:ea typeface="宋体" panose="02010600030101010101" pitchFamily="2" charset="-122"/>
              </a:rPr>
              <a:t>课件下载：</a:t>
            </a:r>
            <a:r>
              <a:rPr lang="en-US" altLang="zh-CN" sz="135" dirty="0">
                <a:solidFill>
                  <a:srgbClr val="FFFFFF"/>
                </a:solidFill>
                <a:latin typeface="Calibri" panose="020F0502020204030204" charset="0"/>
                <a:ea typeface="宋体" panose="02010600030101010101" pitchFamily="2" charset="-122"/>
              </a:rPr>
              <a:t>www.1ppt.com/kejian/ </a:t>
            </a:r>
            <a:endParaRPr lang="en-US" altLang="zh-CN" sz="135" dirty="0">
              <a:solidFill>
                <a:srgbClr val="FFFFFF"/>
              </a:solidFill>
              <a:latin typeface="Calibri" panose="020F0502020204030204" charset="0"/>
              <a:ea typeface="宋体" panose="02010600030101010101" pitchFamily="2" charset="-122"/>
            </a:endParaRPr>
          </a:p>
          <a:p>
            <a:r>
              <a:rPr lang="zh-CN" altLang="en-US" sz="135" dirty="0">
                <a:solidFill>
                  <a:srgbClr val="FFFFFF"/>
                </a:solidFill>
                <a:latin typeface="Calibri" panose="020F0502020204030204" charset="0"/>
                <a:ea typeface="宋体" panose="02010600030101010101" pitchFamily="2" charset="-122"/>
              </a:rPr>
              <a:t>范文下载：</a:t>
            </a:r>
            <a:r>
              <a:rPr lang="en-US" altLang="zh-CN" sz="135" dirty="0">
                <a:solidFill>
                  <a:srgbClr val="FFFFFF"/>
                </a:solidFill>
                <a:latin typeface="Calibri" panose="020F0502020204030204" charset="0"/>
                <a:ea typeface="宋体" panose="02010600030101010101" pitchFamily="2" charset="-122"/>
              </a:rPr>
              <a:t>www.1ppt.com/fanwen/             </a:t>
            </a:r>
            <a:r>
              <a:rPr lang="zh-CN" altLang="en-US" sz="135" dirty="0">
                <a:solidFill>
                  <a:srgbClr val="FFFFFF"/>
                </a:solidFill>
                <a:latin typeface="Calibri" panose="020F0502020204030204" charset="0"/>
                <a:ea typeface="宋体" panose="02010600030101010101" pitchFamily="2" charset="-122"/>
              </a:rPr>
              <a:t>试卷下载：</a:t>
            </a:r>
            <a:r>
              <a:rPr lang="en-US" altLang="zh-CN" sz="135" dirty="0">
                <a:solidFill>
                  <a:srgbClr val="FFFFFF"/>
                </a:solidFill>
                <a:latin typeface="Calibri" panose="020F0502020204030204" charset="0"/>
                <a:ea typeface="宋体" panose="02010600030101010101" pitchFamily="2" charset="-122"/>
              </a:rPr>
              <a:t>www.1ppt.com/shiti/  </a:t>
            </a:r>
            <a:endParaRPr lang="en-US" altLang="zh-CN" sz="135" dirty="0">
              <a:solidFill>
                <a:srgbClr val="FFFFFF"/>
              </a:solidFill>
              <a:latin typeface="Calibri" panose="020F0502020204030204" charset="0"/>
              <a:ea typeface="宋体" panose="02010600030101010101" pitchFamily="2" charset="-122"/>
            </a:endParaRPr>
          </a:p>
          <a:p>
            <a:r>
              <a:rPr lang="zh-CN" altLang="en-US" sz="135" dirty="0">
                <a:solidFill>
                  <a:srgbClr val="FFFFFF"/>
                </a:solidFill>
                <a:latin typeface="Calibri" panose="020F0502020204030204" charset="0"/>
                <a:ea typeface="宋体" panose="02010600030101010101" pitchFamily="2" charset="-122"/>
              </a:rPr>
              <a:t>教案下载：</a:t>
            </a:r>
            <a:r>
              <a:rPr lang="en-US" altLang="zh-CN" sz="135" dirty="0">
                <a:solidFill>
                  <a:srgbClr val="FFFFFF"/>
                </a:solidFill>
                <a:latin typeface="Calibri" panose="020F0502020204030204" charset="0"/>
                <a:ea typeface="宋体" panose="02010600030101010101" pitchFamily="2" charset="-122"/>
              </a:rPr>
              <a:t>www.1ppt.com/jiaoan/        PPT</a:t>
            </a:r>
            <a:r>
              <a:rPr lang="zh-CN" altLang="en-US" sz="135" dirty="0">
                <a:solidFill>
                  <a:srgbClr val="FFFFFF"/>
                </a:solidFill>
                <a:latin typeface="Calibri" panose="020F0502020204030204" charset="0"/>
                <a:ea typeface="宋体" panose="02010600030101010101" pitchFamily="2" charset="-122"/>
              </a:rPr>
              <a:t>论坛：</a:t>
            </a:r>
            <a:r>
              <a:rPr lang="en-US" altLang="zh-CN" sz="135" dirty="0">
                <a:solidFill>
                  <a:srgbClr val="FFFFFF"/>
                </a:solidFill>
                <a:latin typeface="Calibri" panose="020F0502020204030204" charset="0"/>
                <a:ea typeface="宋体" panose="02010600030101010101" pitchFamily="2" charset="-122"/>
              </a:rPr>
              <a:t>www.1ppt.cn</a:t>
            </a:r>
            <a:endParaRPr lang="en-US" altLang="zh-CN" sz="135" dirty="0">
              <a:solidFill>
                <a:srgbClr val="FFFFFF"/>
              </a:solidFill>
              <a:latin typeface="Calibri" panose="020F0502020204030204" charset="0"/>
              <a:ea typeface="宋体" panose="02010600030101010101" pitchFamily="2" charset="-122"/>
            </a:endParaRPr>
          </a:p>
          <a:p>
            <a:r>
              <a:rPr lang="en-US" altLang="zh-CN" sz="135" dirty="0">
                <a:solidFill>
                  <a:srgbClr val="FFFFFF"/>
                </a:solidFill>
                <a:latin typeface="Calibri" panose="020F0502020204030204" charset="0"/>
                <a:ea typeface="宋体" panose="02010600030101010101" pitchFamily="2" charset="-122"/>
              </a:rPr>
              <a:t> </a:t>
            </a:r>
            <a:endParaRPr lang="zh-CN" altLang="en-US" sz="135" dirty="0">
              <a:solidFill>
                <a:srgbClr val="FFFFFF"/>
              </a:solidFill>
              <a:latin typeface="Calibri" panose="020F0502020204030204" charset="0"/>
              <a:ea typeface="宋体" panose="02010600030101010101" pitchFamily="2" charset="-122"/>
            </a:endParaRPr>
          </a:p>
        </p:txBody>
      </p:sp>
      <p:sp>
        <p:nvSpPr>
          <p:cNvPr id="3" name="矩形 2"/>
          <p:cNvSpPr/>
          <p:nvPr/>
        </p:nvSpPr>
        <p:spPr>
          <a:xfrm>
            <a:off x="0" y="10795"/>
            <a:ext cx="12166600" cy="6847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strike="noStrike" noProof="1"/>
          </a:p>
        </p:txBody>
      </p:sp>
      <p:sp>
        <p:nvSpPr>
          <p:cNvPr id="43" name="Rectangle 3"/>
          <p:cNvSpPr txBox="1"/>
          <p:nvPr/>
        </p:nvSpPr>
        <p:spPr>
          <a:xfrm>
            <a:off x="624417" y="2084917"/>
            <a:ext cx="10847916" cy="1919816"/>
          </a:xfrm>
          <a:prstGeom prst="rect">
            <a:avLst/>
          </a:prstGeom>
          <a:noFill/>
          <a:ln w="9525">
            <a:noFill/>
          </a:ln>
        </p:spPr>
        <p:txBody>
          <a:bodyPr anchor="ctr" anchorCtr="0"/>
          <a:lstStyle/>
          <a:p>
            <a:pPr algn="ctr"/>
            <a:endParaRPr lang="zh-CN" altLang="en-US" sz="5335" b="1" dirty="0">
              <a:solidFill>
                <a:schemeClr val="bg1"/>
              </a:solidFill>
              <a:latin typeface="微软雅黑" panose="020B0503020204020204" charset="-122"/>
              <a:ea typeface="微软雅黑" panose="020B0503020204020204" charset="-122"/>
            </a:endParaRPr>
          </a:p>
        </p:txBody>
      </p:sp>
      <p:pic>
        <p:nvPicPr>
          <p:cNvPr id="5" name="Picture 10" descr="5V{KWMY]G649I)`327D~}AO"/>
          <p:cNvPicPr>
            <a:picLocks noChangeAspect="1"/>
          </p:cNvPicPr>
          <p:nvPr/>
        </p:nvPicPr>
        <p:blipFill>
          <a:blip r:embed="rId1"/>
          <a:stretch>
            <a:fillRect/>
          </a:stretch>
        </p:blipFill>
        <p:spPr>
          <a:xfrm>
            <a:off x="9766089" y="19262"/>
            <a:ext cx="2400300" cy="626533"/>
          </a:xfrm>
          <a:prstGeom prst="rect">
            <a:avLst/>
          </a:prstGeom>
          <a:noFill/>
          <a:ln w="9525">
            <a:noFill/>
          </a:ln>
        </p:spPr>
      </p:pic>
      <p:sp>
        <p:nvSpPr>
          <p:cNvPr id="4" name="Rectangle 3"/>
          <p:cNvSpPr txBox="1"/>
          <p:nvPr/>
        </p:nvSpPr>
        <p:spPr>
          <a:xfrm>
            <a:off x="277495" y="1867535"/>
            <a:ext cx="11637010" cy="1919605"/>
          </a:xfrm>
          <a:prstGeom prst="rect">
            <a:avLst/>
          </a:prstGeom>
          <a:noFill/>
          <a:ln w="9525">
            <a:noFill/>
          </a:ln>
        </p:spPr>
        <p:txBody>
          <a:bodyPr anchor="ctr" anchorCtr="0"/>
          <a:lstStyle/>
          <a:p>
            <a:pPr algn="ctr"/>
            <a:r>
              <a:rPr lang="zh-CN" sz="6000" b="1" dirty="0">
                <a:solidFill>
                  <a:schemeClr val="bg1"/>
                </a:solidFill>
                <a:latin typeface="微软雅黑" panose="020B0503020204020204" charset="-122"/>
                <a:ea typeface="微软雅黑" panose="020B0503020204020204" charset="-122"/>
              </a:rPr>
              <a:t>湖北省专业技术人员职称评审</a:t>
            </a:r>
            <a:endParaRPr lang="zh-CN" sz="6000" b="1" dirty="0">
              <a:solidFill>
                <a:schemeClr val="bg1"/>
              </a:solidFill>
              <a:latin typeface="微软雅黑" panose="020B0503020204020204" charset="-122"/>
              <a:ea typeface="微软雅黑" panose="020B0503020204020204" charset="-122"/>
            </a:endParaRPr>
          </a:p>
          <a:p>
            <a:pPr algn="ctr"/>
            <a:r>
              <a:rPr lang="zh-CN" sz="6000" b="1" dirty="0">
                <a:solidFill>
                  <a:schemeClr val="bg1"/>
                </a:solidFill>
                <a:latin typeface="微软雅黑" panose="020B0503020204020204" charset="-122"/>
                <a:ea typeface="微软雅黑" panose="020B0503020204020204" charset="-122"/>
              </a:rPr>
              <a:t>管理信息系统</a:t>
            </a:r>
            <a:r>
              <a:rPr sz="6000" b="1" dirty="0">
                <a:solidFill>
                  <a:schemeClr val="bg1"/>
                </a:solidFill>
                <a:latin typeface="微软雅黑" panose="020B0503020204020204" charset="-122"/>
                <a:ea typeface="微软雅黑" panose="020B0503020204020204" charset="-122"/>
              </a:rPr>
              <a:t>操作</a:t>
            </a:r>
            <a:r>
              <a:rPr lang="zh-CN" sz="6000" b="1" dirty="0">
                <a:solidFill>
                  <a:schemeClr val="bg1"/>
                </a:solidFill>
                <a:latin typeface="微软雅黑" panose="020B0503020204020204" charset="-122"/>
                <a:ea typeface="微软雅黑" panose="020B0503020204020204" charset="-122"/>
              </a:rPr>
              <a:t>说明</a:t>
            </a:r>
            <a:endParaRPr lang="zh-CN" sz="6000" b="1" dirty="0">
              <a:solidFill>
                <a:schemeClr val="bg1"/>
              </a:solidFill>
              <a:latin typeface="微软雅黑" panose="020B0503020204020204" charset="-122"/>
              <a:ea typeface="微软雅黑" panose="020B0503020204020204" charset="-122"/>
            </a:endParaRPr>
          </a:p>
        </p:txBody>
      </p:sp>
      <p:sp>
        <p:nvSpPr>
          <p:cNvPr id="7" name="深度视觉·原创设计 https://www.docer.com/works?userid=22383862"/>
          <p:cNvSpPr txBox="1"/>
          <p:nvPr/>
        </p:nvSpPr>
        <p:spPr>
          <a:xfrm>
            <a:off x="4374515" y="5530850"/>
            <a:ext cx="344233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chemeClr val="bg1"/>
                </a:solidFill>
                <a:latin typeface="微软雅黑" panose="020B0503020204020204" charset="-122"/>
                <a:ea typeface="微软雅黑" panose="020B0503020204020204" charset="-122"/>
                <a:sym typeface="思源黑体" panose="020B0500000000000000" pitchFamily="34" charset="-122"/>
              </a:rPr>
              <a:t>202</a:t>
            </a:r>
            <a:r>
              <a:rPr lang="en-US" altLang="zh-CN" sz="2800" b="1" dirty="0">
                <a:solidFill>
                  <a:schemeClr val="bg1"/>
                </a:solidFill>
                <a:latin typeface="微软雅黑" panose="020B0503020204020204" charset="-122"/>
                <a:ea typeface="微软雅黑" panose="020B0503020204020204" charset="-122"/>
                <a:sym typeface="思源黑体" panose="020B0500000000000000" pitchFamily="34" charset="-122"/>
              </a:rPr>
              <a:t>3</a:t>
            </a:r>
            <a:r>
              <a:rPr lang="zh-CN" altLang="en-US" sz="2800" b="1" dirty="0">
                <a:solidFill>
                  <a:schemeClr val="bg1"/>
                </a:solidFill>
                <a:latin typeface="微软雅黑" panose="020B0503020204020204" charset="-122"/>
                <a:ea typeface="微软雅黑" panose="020B0503020204020204" charset="-122"/>
                <a:sym typeface="思源黑体" panose="020B0500000000000000" pitchFamily="34" charset="-122"/>
              </a:rPr>
              <a:t>年</a:t>
            </a:r>
            <a:r>
              <a:rPr lang="en-US" altLang="zh-CN" sz="2800" b="1" dirty="0">
                <a:solidFill>
                  <a:schemeClr val="bg1"/>
                </a:solidFill>
                <a:latin typeface="微软雅黑" panose="020B0503020204020204" charset="-122"/>
                <a:ea typeface="微软雅黑" panose="020B0503020204020204" charset="-122"/>
                <a:sym typeface="思源黑体" panose="020B0500000000000000" pitchFamily="34" charset="-122"/>
              </a:rPr>
              <a:t>8</a:t>
            </a:r>
            <a:r>
              <a:rPr lang="zh-CN" altLang="en-US" sz="2800" b="1" dirty="0">
                <a:solidFill>
                  <a:schemeClr val="bg1"/>
                </a:solidFill>
                <a:latin typeface="微软雅黑" panose="020B0503020204020204" charset="-122"/>
                <a:ea typeface="微软雅黑" panose="020B0503020204020204" charset="-122"/>
                <a:sym typeface="思源黑体" panose="020B0500000000000000" pitchFamily="34" charset="-122"/>
              </a:rPr>
              <a:t>月</a:t>
            </a:r>
            <a:r>
              <a:rPr lang="en-US" altLang="zh-CN" sz="2800" b="1" dirty="0">
                <a:solidFill>
                  <a:schemeClr val="bg1"/>
                </a:solidFill>
                <a:latin typeface="微软雅黑" panose="020B0503020204020204" charset="-122"/>
                <a:ea typeface="微软雅黑" panose="020B0503020204020204" charset="-122"/>
                <a:sym typeface="思源黑体" panose="020B0500000000000000" pitchFamily="34" charset="-122"/>
              </a:rPr>
              <a:t>4</a:t>
            </a:r>
            <a:r>
              <a:rPr lang="zh-CN" altLang="en-US" sz="2800" b="1" dirty="0">
                <a:solidFill>
                  <a:schemeClr val="bg1"/>
                </a:solidFill>
                <a:latin typeface="微软雅黑" panose="020B0503020204020204" charset="-122"/>
                <a:ea typeface="微软雅黑" panose="020B0503020204020204" charset="-122"/>
                <a:sym typeface="思源黑体" panose="020B0500000000000000" pitchFamily="34" charset="-122"/>
              </a:rPr>
              <a:t>日</a:t>
            </a:r>
            <a:endParaRPr lang="zh-CN" altLang="en-US" sz="2800" b="1" dirty="0">
              <a:solidFill>
                <a:schemeClr val="bg1"/>
              </a:solidFill>
              <a:latin typeface="微软雅黑" panose="020B0503020204020204" charset="-122"/>
              <a:ea typeface="微软雅黑" panose="020B0503020204020204" charset="-122"/>
              <a:cs typeface="+mn-ea"/>
              <a:sym typeface="思源黑体" panose="020B0500000000000000" pitchFamily="34" charset="-122"/>
            </a:endParaRPr>
          </a:p>
        </p:txBody>
      </p:sp>
      <p:sp>
        <p:nvSpPr>
          <p:cNvPr id="2" name="深度视觉·原创设计 https://www.docer.com/works?userid=22383862"/>
          <p:cNvSpPr txBox="1"/>
          <p:nvPr/>
        </p:nvSpPr>
        <p:spPr>
          <a:xfrm>
            <a:off x="4375150" y="5008880"/>
            <a:ext cx="344233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chemeClr val="bg1"/>
                </a:solidFill>
                <a:latin typeface="微软雅黑" panose="020B0503020204020204" charset="-122"/>
                <a:ea typeface="微软雅黑" panose="020B0503020204020204" charset="-122"/>
                <a:sym typeface="思源黑体" panose="020B0500000000000000" pitchFamily="34" charset="-122"/>
              </a:rPr>
              <a:t>武汉市人事考试院</a:t>
            </a:r>
            <a:endParaRPr lang="zh-CN" altLang="en-US" sz="2800" b="1" dirty="0">
              <a:solidFill>
                <a:schemeClr val="bg1"/>
              </a:solidFill>
              <a:latin typeface="微软雅黑" panose="020B0503020204020204" charset="-122"/>
              <a:ea typeface="微软雅黑" panose="020B0503020204020204" charset="-122"/>
              <a:cs typeface="+mn-ea"/>
              <a:sym typeface="思源黑体" panose="020B0500000000000000" pitchFamily="34" charset="-122"/>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000" fill="hold"/>
                                        <p:tgtEl>
                                          <p:spTgt spid="43"/>
                                        </p:tgtEl>
                                        <p:attrNameLst>
                                          <p:attrName>ppt_w</p:attrName>
                                        </p:attrNameLst>
                                      </p:cBhvr>
                                      <p:tavLst>
                                        <p:tav tm="0">
                                          <p:val>
                                            <p:fltVal val="0"/>
                                          </p:val>
                                        </p:tav>
                                        <p:tav tm="100000">
                                          <p:val>
                                            <p:strVal val="#ppt_w"/>
                                          </p:val>
                                        </p:tav>
                                      </p:tavLst>
                                    </p:anim>
                                    <p:anim calcmode="lin" valueType="num">
                                      <p:cBhvr>
                                        <p:cTn id="8" dur="2000" fill="hold"/>
                                        <p:tgtEl>
                                          <p:spTgt spid="43"/>
                                        </p:tgtEl>
                                        <p:attrNameLst>
                                          <p:attrName>ppt_h</p:attrName>
                                        </p:attrNameLst>
                                      </p:cBhvr>
                                      <p:tavLst>
                                        <p:tav tm="0">
                                          <p:val>
                                            <p:fltVal val="0"/>
                                          </p:val>
                                        </p:tav>
                                        <p:tav tm="100000">
                                          <p:val>
                                            <p:strVal val="#ppt_h"/>
                                          </p:val>
                                        </p:tav>
                                      </p:tavLst>
                                    </p:anim>
                                    <p:animEffect transition="in" filter="fade">
                                      <p:cBhvr>
                                        <p:cTn id="9" dur="2000"/>
                                        <p:tgtEl>
                                          <p:spTgt spid="43"/>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 calcmode="lin" valueType="num">
                                      <p:cBhvr>
                                        <p:cTn id="1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1）操作系统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Win7、Win8、Win10 系统均可。</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2）浏览器</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推荐使用 360 浏览器中的极速模式、搜狗浏览器中的高速模式或 IE8 以上版</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本的 IE 浏览器等使用 chrome 内核的浏览器访问系统。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641350" y="842010"/>
            <a:ext cx="10910570" cy="5173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721995" y="822960"/>
            <a:ext cx="10723245" cy="1076325"/>
          </a:xfrm>
          <a:prstGeom prst="rect">
            <a:avLst/>
          </a:prstGeom>
          <a:noFill/>
        </p:spPr>
        <p:txBody>
          <a:bodyPr wrap="square" rtlCol="0">
            <a:spAutoFit/>
          </a:bodyPr>
          <a:lstStyle/>
          <a:p>
            <a:r>
              <a:rPr lang="zh-CN" altLang="en-US" sz="3200">
                <a:latin typeface="仿宋_GB2312" panose="02010609030101010101" charset="-122"/>
                <a:ea typeface="仿宋_GB2312" panose="02010609030101010101" charset="-122"/>
                <a:cs typeface="仿宋_GB2312" panose="02010609030101010101" charset="-122"/>
              </a:rPr>
              <a:t>如需调整审核人员，点击</a:t>
            </a:r>
            <a:r>
              <a:rPr lang="en-US" altLang="zh-CN" sz="3200">
                <a:latin typeface="仿宋_GB2312" panose="02010609030101010101" charset="-122"/>
                <a:ea typeface="仿宋_GB2312" panose="02010609030101010101" charset="-122"/>
                <a:cs typeface="仿宋_GB2312" panose="02010609030101010101" charset="-122"/>
              </a:rPr>
              <a:t>“</a:t>
            </a:r>
            <a:r>
              <a:rPr lang="zh-CN" altLang="en-US" sz="3200">
                <a:latin typeface="仿宋_GB2312" panose="02010609030101010101" charset="-122"/>
                <a:ea typeface="仿宋_GB2312" panose="02010609030101010101" charset="-122"/>
                <a:cs typeface="仿宋_GB2312" panose="02010609030101010101" charset="-122"/>
              </a:rPr>
              <a:t>开户管理</a:t>
            </a:r>
            <a:r>
              <a:rPr lang="en-US" altLang="zh-CN" sz="3200">
                <a:latin typeface="仿宋_GB2312" panose="02010609030101010101" charset="-122"/>
                <a:ea typeface="仿宋_GB2312" panose="02010609030101010101" charset="-122"/>
                <a:cs typeface="仿宋_GB2312" panose="02010609030101010101" charset="-122"/>
              </a:rPr>
              <a:t>---</a:t>
            </a:r>
            <a:r>
              <a:rPr lang="zh-CN" altLang="en-US" sz="3200">
                <a:latin typeface="仿宋_GB2312" panose="02010609030101010101" charset="-122"/>
                <a:ea typeface="仿宋_GB2312" panose="02010609030101010101" charset="-122"/>
                <a:cs typeface="仿宋_GB2312" panose="02010609030101010101" charset="-122"/>
              </a:rPr>
              <a:t>本级及下级单位管理</a:t>
            </a:r>
            <a:r>
              <a:rPr lang="en-US" altLang="zh-CN" sz="3200">
                <a:latin typeface="仿宋_GB2312" panose="02010609030101010101" charset="-122"/>
                <a:ea typeface="仿宋_GB2312" panose="02010609030101010101" charset="-122"/>
                <a:cs typeface="仿宋_GB2312" panose="02010609030101010101" charset="-122"/>
              </a:rPr>
              <a:t>---</a:t>
            </a:r>
            <a:r>
              <a:rPr lang="zh-CN" altLang="en-US" sz="3200">
                <a:latin typeface="仿宋_GB2312" panose="02010609030101010101" charset="-122"/>
                <a:ea typeface="仿宋_GB2312" panose="02010609030101010101" charset="-122"/>
                <a:cs typeface="仿宋_GB2312" panose="02010609030101010101" charset="-122"/>
              </a:rPr>
              <a:t>编辑</a:t>
            </a:r>
            <a:r>
              <a:rPr lang="en-US" altLang="zh-CN" sz="3200">
                <a:latin typeface="仿宋_GB2312" panose="02010609030101010101" charset="-122"/>
                <a:ea typeface="仿宋_GB2312" panose="02010609030101010101" charset="-122"/>
                <a:cs typeface="仿宋_GB2312" panose="02010609030101010101" charset="-122"/>
              </a:rPr>
              <a:t>”</a:t>
            </a:r>
            <a:endParaRPr lang="en-US" altLang="zh-CN" sz="3200">
              <a:latin typeface="仿宋_GB2312" panose="02010609030101010101" charset="-122"/>
              <a:ea typeface="仿宋_GB2312" panose="02010609030101010101" charset="-122"/>
              <a:cs typeface="仿宋_GB2312" panose="02010609030101010101" charset="-122"/>
            </a:endParaRPr>
          </a:p>
        </p:txBody>
      </p:sp>
      <p:pic>
        <p:nvPicPr>
          <p:cNvPr id="5" name="图片 4"/>
          <p:cNvPicPr>
            <a:picLocks noChangeAspect="1"/>
          </p:cNvPicPr>
          <p:nvPr>
            <p:custDataLst>
              <p:tags r:id="rId2"/>
            </p:custDataLst>
          </p:nvPr>
        </p:nvPicPr>
        <p:blipFill>
          <a:blip r:embed="rId3"/>
          <a:stretch>
            <a:fillRect/>
          </a:stretch>
        </p:blipFill>
        <p:spPr>
          <a:xfrm>
            <a:off x="716280" y="2171700"/>
            <a:ext cx="10735945" cy="344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1262380" y="577215"/>
            <a:ext cx="6161405" cy="579120"/>
          </a:xfrm>
          <a:prstGeom prst="rect">
            <a:avLst/>
          </a:prstGeom>
          <a:noFill/>
        </p:spPr>
        <p:txBody>
          <a:bodyPr wrap="square" rtlCol="0">
            <a:noAutofit/>
          </a:bodyPr>
          <a:lstStyle/>
          <a:p>
            <a:pPr algn="l">
              <a:buClrTx/>
              <a:buSzTx/>
              <a:buFontTx/>
            </a:pPr>
            <a:r>
              <a:rPr lang="zh-CN" altLang="en-US" sz="3200">
                <a:latin typeface="仿宋_GB2312" panose="02010609030101010101" charset="-122"/>
                <a:ea typeface="仿宋_GB2312" panose="02010609030101010101" charset="-122"/>
                <a:cs typeface="仿宋_GB2312" panose="02010609030101010101" charset="-122"/>
              </a:rPr>
              <a:t>可对工作人员的信息进行调整。</a:t>
            </a:r>
            <a:endParaRPr lang="zh-CN" altLang="en-US" sz="3200">
              <a:latin typeface="仿宋_GB2312" panose="02010609030101010101" charset="-122"/>
              <a:ea typeface="仿宋_GB2312" panose="02010609030101010101" charset="-122"/>
              <a:cs typeface="仿宋_GB2312" panose="02010609030101010101" charset="-122"/>
            </a:endParaRPr>
          </a:p>
        </p:txBody>
      </p:sp>
      <p:pic>
        <p:nvPicPr>
          <p:cNvPr id="5" name="图片 4"/>
          <p:cNvPicPr>
            <a:picLocks noChangeAspect="1"/>
          </p:cNvPicPr>
          <p:nvPr>
            <p:custDataLst>
              <p:tags r:id="rId2"/>
            </p:custDataLst>
          </p:nvPr>
        </p:nvPicPr>
        <p:blipFill>
          <a:blip r:embed="rId3"/>
          <a:stretch>
            <a:fillRect/>
          </a:stretch>
        </p:blipFill>
        <p:spPr>
          <a:xfrm>
            <a:off x="1249045" y="1266825"/>
            <a:ext cx="9669780" cy="4980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731520"/>
            <a:ext cx="11439525" cy="2061210"/>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3.</a:t>
            </a:r>
            <a:r>
              <a:rPr sz="3200" b="1">
                <a:latin typeface="楷体" panose="02010609060101010101" charset="-122"/>
                <a:ea typeface="楷体" panose="02010609060101010101" charset="-122"/>
                <a:cs typeface="楷体" panose="02010609060101010101" charset="-122"/>
              </a:rPr>
              <a:t>创建下级单位</a:t>
            </a:r>
            <a:endParaRPr sz="3200" b="1">
              <a:latin typeface="楷体" panose="02010609060101010101" charset="-122"/>
              <a:ea typeface="楷体" panose="02010609060101010101" charset="-122"/>
              <a:cs typeface="楷体" panose="02010609060101010101" charset="-122"/>
            </a:endParaRPr>
          </a:p>
          <a:p>
            <a:r>
              <a:rPr sz="3200">
                <a:latin typeface="仿宋_GB2312" panose="02010609030101010101" charset="-122"/>
                <a:ea typeface="仿宋_GB2312" panose="02010609030101010101" charset="-122"/>
                <a:cs typeface="仿宋_GB2312" panose="02010609030101010101" charset="-122"/>
              </a:rPr>
              <a:t>（1）在页面</a:t>
            </a:r>
            <a:r>
              <a:rPr sz="3200">
                <a:latin typeface="仿宋_GB2312" panose="02010609030101010101" charset="-122"/>
                <a:ea typeface="仿宋_GB2312" panose="02010609030101010101" charset="-122"/>
                <a:cs typeface="仿宋_GB2312" panose="02010609030101010101" charset="-122"/>
                <a:sym typeface="+mn-ea"/>
              </a:rPr>
              <a:t>右侧</a:t>
            </a:r>
            <a:r>
              <a:rPr sz="3200">
                <a:latin typeface="仿宋_GB2312" panose="02010609030101010101" charset="-122"/>
                <a:ea typeface="仿宋_GB2312" panose="02010609030101010101" charset="-122"/>
                <a:cs typeface="仿宋_GB2312" panose="02010609030101010101" charset="-122"/>
              </a:rPr>
              <a:t>选择【新增】。</a:t>
            </a:r>
            <a:endParaRPr sz="3200">
              <a:latin typeface="仿宋_GB2312" panose="02010609030101010101" charset="-122"/>
              <a:ea typeface="仿宋_GB2312" panose="02010609030101010101" charset="-122"/>
              <a:cs typeface="仿宋_GB2312" panose="02010609030101010101" charset="-122"/>
            </a:endParaRPr>
          </a:p>
          <a:p>
            <a:r>
              <a:rPr sz="3200">
                <a:latin typeface="仿宋_GB2312" panose="02010609030101010101" charset="-122"/>
                <a:ea typeface="仿宋_GB2312" panose="02010609030101010101" charset="-122"/>
                <a:cs typeface="仿宋_GB2312" panose="02010609030101010101" charset="-122"/>
                <a:sym typeface="+mn-ea"/>
              </a:rPr>
              <a:t>（2）在【新增单位】页面，可以查看上级单位名称，填报带星号信息后，点击【确定】。</a:t>
            </a:r>
            <a:endParaRPr sz="3200">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2"/>
            </p:custDataLst>
          </p:nvPr>
        </p:nvPicPr>
        <p:blipFill>
          <a:blip r:embed="rId3"/>
          <a:stretch>
            <a:fillRect/>
          </a:stretch>
        </p:blipFill>
        <p:spPr>
          <a:xfrm>
            <a:off x="749935" y="2792730"/>
            <a:ext cx="10692130" cy="3336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731520"/>
            <a:ext cx="11439525" cy="1568450"/>
          </a:xfrm>
          <a:prstGeom prst="rect">
            <a:avLst/>
          </a:prstGeom>
          <a:noFill/>
        </p:spPr>
        <p:txBody>
          <a:bodyPr wrap="square" rtlCol="0">
            <a:spAutoFit/>
          </a:bodyPr>
          <a:lstStyle/>
          <a:p>
            <a:r>
              <a:rPr sz="3200">
                <a:solidFill>
                  <a:schemeClr val="tx1"/>
                </a:solidFill>
                <a:latin typeface="仿宋_GB2312" panose="02010609030101010101" charset="-122"/>
                <a:ea typeface="仿宋_GB2312" panose="02010609030101010101" charset="-122"/>
                <a:cs typeface="仿宋_GB2312" panose="02010609030101010101" charset="-122"/>
              </a:rPr>
              <a:t>（3）返回后再点击【编辑】，添加工作人员信息，填写带星号的信息后点击确定即可完成下级单位账号的创建。</a:t>
            </a:r>
            <a:endParaRPr sz="3200">
              <a:solidFill>
                <a:schemeClr val="tx1"/>
              </a:solidFill>
              <a:latin typeface="楷体" panose="02010609060101010101" charset="-122"/>
              <a:ea typeface="楷体" panose="02010609060101010101" charset="-122"/>
              <a:cs typeface="楷体" panose="02010609060101010101" charset="-122"/>
            </a:endParaRPr>
          </a:p>
          <a:p>
            <a:endParaRPr sz="3200">
              <a:solidFill>
                <a:schemeClr val="tx1"/>
              </a:solidFill>
              <a:latin typeface="楷体" panose="02010609060101010101" charset="-122"/>
              <a:ea typeface="楷体" panose="02010609060101010101" charset="-122"/>
              <a:cs typeface="楷体" panose="02010609060101010101" charset="-122"/>
            </a:endParaRPr>
          </a:p>
        </p:txBody>
      </p:sp>
      <p:pic>
        <p:nvPicPr>
          <p:cNvPr id="3" name="图片 6" descr="IMG_261"/>
          <p:cNvPicPr>
            <a:picLocks noChangeAspect="1"/>
          </p:cNvPicPr>
          <p:nvPr>
            <p:custDataLst>
              <p:tags r:id="rId2"/>
            </p:custDataLst>
          </p:nvPr>
        </p:nvPicPr>
        <p:blipFill>
          <a:blip r:embed="rId3"/>
          <a:stretch>
            <a:fillRect/>
          </a:stretch>
        </p:blipFill>
        <p:spPr>
          <a:xfrm rot="10800000" flipH="1" flipV="1">
            <a:off x="899795" y="1993900"/>
            <a:ext cx="10368280" cy="1852930"/>
          </a:xfrm>
          <a:prstGeom prst="rect">
            <a:avLst/>
          </a:prstGeom>
          <a:noFill/>
          <a:ln w="9525">
            <a:noFill/>
          </a:ln>
        </p:spPr>
      </p:pic>
      <p:pic>
        <p:nvPicPr>
          <p:cNvPr id="38" name="图片 7" descr="IMG_262"/>
          <p:cNvPicPr>
            <a:picLocks noChangeAspect="1"/>
          </p:cNvPicPr>
          <p:nvPr>
            <p:custDataLst>
              <p:tags r:id="rId4"/>
            </p:custDataLst>
          </p:nvPr>
        </p:nvPicPr>
        <p:blipFill>
          <a:blip r:embed="rId5"/>
          <a:stretch>
            <a:fillRect/>
          </a:stretch>
        </p:blipFill>
        <p:spPr>
          <a:xfrm>
            <a:off x="984885" y="3958590"/>
            <a:ext cx="4060825" cy="2478405"/>
          </a:xfrm>
          <a:prstGeom prst="rect">
            <a:avLst/>
          </a:prstGeom>
          <a:noFill/>
          <a:ln w="9525">
            <a:noFill/>
          </a:ln>
        </p:spPr>
      </p:pic>
      <p:sp>
        <p:nvSpPr>
          <p:cNvPr id="2" name="文本框 1"/>
          <p:cNvSpPr txBox="1"/>
          <p:nvPr>
            <p:custDataLst>
              <p:tags r:id="rId6"/>
            </p:custDataLst>
          </p:nvPr>
        </p:nvSpPr>
        <p:spPr>
          <a:xfrm>
            <a:off x="7548245" y="3618865"/>
            <a:ext cx="3719830" cy="667385"/>
          </a:xfrm>
          <a:prstGeom prst="rect">
            <a:avLst/>
          </a:prstGeom>
          <a:noFill/>
        </p:spPr>
        <p:txBody>
          <a:bodyPr wrap="square" rtlCol="0">
            <a:noAutofit/>
          </a:bodyPr>
          <a:lstStyle/>
          <a:p>
            <a:r>
              <a:rPr lang="zh-CN" altLang="en-US">
                <a:solidFill>
                  <a:srgbClr val="FF0000"/>
                </a:solidFill>
                <a:latin typeface="仿宋_GB2312" panose="02010609030101010101" charset="-122"/>
                <a:ea typeface="仿宋_GB2312" panose="02010609030101010101" charset="-122"/>
              </a:rPr>
              <a:t>选择已经创建好的单位，点击编辑，即可添加工作人员信息。</a:t>
            </a:r>
            <a:endParaRPr lang="zh-CN" altLang="en-US">
              <a:solidFill>
                <a:srgbClr val="FF0000"/>
              </a:solidFill>
              <a:latin typeface="仿宋_GB2312" panose="02010609030101010101" charset="-122"/>
              <a:ea typeface="仿宋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深度视觉·原创设计 https://www.docer.com/works?userid=22383862"/>
          <p:cNvSpPr/>
          <p:nvPr/>
        </p:nvSpPr>
        <p:spPr>
          <a:xfrm flipV="1">
            <a:off x="0" y="0"/>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深度视觉·原创设计 https://www.docer.com/works?userid=22383862"/>
          <p:cNvSpPr/>
          <p:nvPr/>
        </p:nvSpPr>
        <p:spPr>
          <a:xfrm flipH="1">
            <a:off x="4127096" y="4690853"/>
            <a:ext cx="8064904" cy="2167147"/>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深度视觉·原创设计 https://www.docer.com/works?userid=22383862"/>
          <p:cNvSpPr/>
          <p:nvPr/>
        </p:nvSpPr>
        <p:spPr>
          <a:xfrm>
            <a:off x="966087" y="1900802"/>
            <a:ext cx="2790968" cy="2790966"/>
          </a:xfrm>
          <a:prstGeom prst="ellips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深度视觉·原创设计 https://www.docer.com/works?userid=22383862"/>
          <p:cNvSpPr txBox="1"/>
          <p:nvPr/>
        </p:nvSpPr>
        <p:spPr>
          <a:xfrm>
            <a:off x="4294505" y="2742565"/>
            <a:ext cx="7075805"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rPr>
              <a:t>系统整体流程介绍</a:t>
            </a:r>
            <a:endPar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endParaRPr>
          </a:p>
        </p:txBody>
      </p:sp>
      <p:pic>
        <p:nvPicPr>
          <p:cNvPr id="2"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7" name="深度视觉·原创设计 https://www.docer.com/works?userid=22383862"/>
          <p:cNvSpPr txBox="1"/>
          <p:nvPr>
            <p:custDataLst>
              <p:tags r:id="rId2"/>
            </p:custDataLst>
          </p:nvPr>
        </p:nvSpPr>
        <p:spPr>
          <a:xfrm>
            <a:off x="1660606" y="2512060"/>
            <a:ext cx="1402080" cy="1568450"/>
          </a:xfrm>
          <a:prstGeom prst="rect">
            <a:avLst/>
          </a:prstGeom>
          <a:noFill/>
        </p:spPr>
        <p:txBody>
          <a:bodyPr wrap="none" rtlCol="0" anchor="ctr">
            <a:spAutoFit/>
          </a:bodyPr>
          <a:lstStyle/>
          <a:p>
            <a:pPr algn="ctr"/>
            <a:r>
              <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二</a:t>
            </a:r>
            <a:endPar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3674745"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一、个人申报</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391795" y="1010920"/>
            <a:ext cx="11527790" cy="2553335"/>
          </a:xfrm>
          <a:prstGeom prst="rect">
            <a:avLst/>
          </a:prstGeom>
          <a:noFill/>
        </p:spPr>
        <p:txBody>
          <a:bodyPr wrap="square" rtlCol="0">
            <a:spAutoFit/>
          </a:bodyPr>
          <a:lstStyle/>
          <a:p>
            <a:r>
              <a:rPr sz="3200" b="1">
                <a:latin typeface="楷体" panose="02010609060101010101" charset="-122"/>
                <a:ea typeface="楷体" panose="02010609060101010101" charset="-122"/>
                <a:cs typeface="楷体" panose="02010609060101010101" charset="-122"/>
              </a:rPr>
              <a:t>申报人员按照“干什么、评什么”原则，根据各系列（专业）评委会发布的年度评审通知要求和申报评审条件，绑定工作单位后</a:t>
            </a:r>
            <a:r>
              <a:rPr lang="zh-CN" sz="3200" b="1">
                <a:latin typeface="楷体" panose="02010609060101010101" charset="-122"/>
                <a:ea typeface="楷体" panose="02010609060101010101" charset="-122"/>
                <a:cs typeface="楷体" panose="02010609060101010101" charset="-122"/>
              </a:rPr>
              <a:t>选择正确的评审计划，</a:t>
            </a:r>
            <a:r>
              <a:rPr sz="3200" b="1">
                <a:latin typeface="楷体" panose="02010609060101010101" charset="-122"/>
                <a:ea typeface="楷体" panose="02010609060101010101" charset="-122"/>
                <a:cs typeface="楷体" panose="02010609060101010101" charset="-122"/>
              </a:rPr>
              <a:t>如实填报基本信息、学习信息、工作业绩</a:t>
            </a:r>
            <a:r>
              <a:rPr lang="zh-CN"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rPr>
              <a:t>成果等相关信息，提交申报后报送至工作单位进行审核。</a:t>
            </a:r>
            <a:endParaRPr sz="3200" b="1">
              <a:latin typeface="楷体" panose="02010609060101010101" charset="-122"/>
              <a:ea typeface="楷体" panose="02010609060101010101" charset="-122"/>
              <a:cs typeface="楷体" panose="02010609060101010101" charset="-122"/>
            </a:endParaRPr>
          </a:p>
        </p:txBody>
      </p:sp>
      <p:sp>
        <p:nvSpPr>
          <p:cNvPr id="2" name="深度视觉·原创设计 https://www.docer.com/works?userid=22383862"/>
          <p:cNvSpPr txBox="1"/>
          <p:nvPr>
            <p:custDataLst>
              <p:tags r:id="rId3"/>
            </p:custDataLst>
          </p:nvPr>
        </p:nvSpPr>
        <p:spPr>
          <a:xfrm>
            <a:off x="391795" y="3240405"/>
            <a:ext cx="3674745"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二、审核流程</a:t>
            </a:r>
            <a:endParaRPr lang="zh-CN" altLang="en-US" sz="3200" b="1" dirty="0">
              <a:solidFill>
                <a:schemeClr val="accent1"/>
              </a:solidFill>
              <a:latin typeface="黑体" panose="02010609060101010101" charset="-122"/>
              <a:ea typeface="黑体" panose="02010609060101010101" charset="-122"/>
            </a:endParaRPr>
          </a:p>
        </p:txBody>
      </p:sp>
      <p:sp>
        <p:nvSpPr>
          <p:cNvPr id="3" name="文本框 2"/>
          <p:cNvSpPr txBox="1"/>
          <p:nvPr>
            <p:custDataLst>
              <p:tags r:id="rId4"/>
            </p:custDataLst>
          </p:nvPr>
        </p:nvSpPr>
        <p:spPr>
          <a:xfrm>
            <a:off x="391795" y="3989705"/>
            <a:ext cx="11527790" cy="1569660"/>
          </a:xfrm>
          <a:prstGeom prst="rect">
            <a:avLst/>
          </a:prstGeom>
          <a:noFill/>
        </p:spPr>
        <p:txBody>
          <a:bodyPr wrap="square" rtlCol="0">
            <a:spAutoFit/>
          </a:bodyPr>
          <a:lstStyle/>
          <a:p>
            <a:r>
              <a:rPr sz="3200" b="1" dirty="0" err="1">
                <a:latin typeface="楷体" panose="02010609060101010101" charset="-122"/>
                <a:ea typeface="楷体" panose="02010609060101010101" charset="-122"/>
                <a:cs typeface="楷体" panose="02010609060101010101" charset="-122"/>
              </a:rPr>
              <a:t>审核资料的流程是按照单位创建流程的顺序从下往上逐级审核推送</a:t>
            </a:r>
            <a:r>
              <a:rPr sz="3200" b="1" dirty="0">
                <a:latin typeface="楷体" panose="02010609060101010101" charset="-122"/>
                <a:ea typeface="楷体" panose="02010609060101010101" charset="-122"/>
                <a:cs typeface="楷体" panose="02010609060101010101" charset="-122"/>
              </a:rPr>
              <a:t>。</a:t>
            </a:r>
            <a:endParaRPr sz="3200" b="1" dirty="0">
              <a:latin typeface="楷体" panose="02010609060101010101" charset="-122"/>
              <a:ea typeface="楷体" panose="02010609060101010101" charset="-122"/>
              <a:cs typeface="楷体" panose="02010609060101010101" charset="-122"/>
            </a:endParaRPr>
          </a:p>
          <a:p>
            <a:r>
              <a:rPr sz="3200" b="1" dirty="0" err="1">
                <a:solidFill>
                  <a:srgbClr val="FF0000"/>
                </a:solidFill>
                <a:latin typeface="楷体" panose="02010609060101010101" charset="-122"/>
                <a:ea typeface="楷体" panose="02010609060101010101" charset="-122"/>
                <a:cs typeface="楷体" panose="02010609060101010101" charset="-122"/>
              </a:rPr>
              <a:t>基本流程为：用人单位审核并送审→主管部门审核并送审</a:t>
            </a:r>
            <a:endParaRPr sz="3200" b="1"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深度视觉·原创设计 https://www.docer.com/works?userid=22383862"/>
          <p:cNvSpPr txBox="1"/>
          <p:nvPr/>
        </p:nvSpPr>
        <p:spPr>
          <a:xfrm>
            <a:off x="311150" y="99695"/>
            <a:ext cx="9098280" cy="789447"/>
          </a:xfrm>
          <a:prstGeom prst="rect">
            <a:avLst/>
          </a:prstGeom>
          <a:noFill/>
        </p:spPr>
        <p:txBody>
          <a:bodyPr wrap="square" rtlCol="0">
            <a:spAutoFit/>
          </a:bodyPr>
          <a:lstStyle/>
          <a:p>
            <a:pPr algn="l">
              <a:lnSpc>
                <a:spcPct val="170000"/>
              </a:lnSpc>
            </a:pPr>
            <a:r>
              <a:rPr lang="zh-CN" altLang="en-US" sz="3200" b="1" dirty="0">
                <a:solidFill>
                  <a:schemeClr val="accent1"/>
                </a:solidFill>
                <a:latin typeface="黑体" panose="02010609060101010101" charset="-122"/>
                <a:ea typeface="黑体" panose="02010609060101010101" charset="-122"/>
              </a:rPr>
              <a:t>三、武汉市专业技术职称电子证书下载流程</a:t>
            </a:r>
            <a:endParaRPr lang="zh-CN" altLang="en-US" sz="3200" b="1" dirty="0">
              <a:solidFill>
                <a:schemeClr val="accent1"/>
              </a:solidFill>
              <a:latin typeface="黑体" panose="02010609060101010101" charset="-122"/>
              <a:ea typeface="黑体" panose="0201060906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37" descr="IMG_257"/>
          <p:cNvPicPr>
            <a:picLocks noChangeAspect="1"/>
          </p:cNvPicPr>
          <p:nvPr>
            <p:custDataLst>
              <p:tags r:id="rId2"/>
            </p:custDataLst>
          </p:nvPr>
        </p:nvPicPr>
        <p:blipFill>
          <a:blip r:embed="rId3"/>
          <a:stretch>
            <a:fillRect/>
          </a:stretch>
        </p:blipFill>
        <p:spPr>
          <a:xfrm>
            <a:off x="880110" y="2018030"/>
            <a:ext cx="9328150" cy="4669790"/>
          </a:xfrm>
          <a:prstGeom prst="rect">
            <a:avLst/>
          </a:prstGeom>
          <a:noFill/>
          <a:ln w="9525">
            <a:noFill/>
          </a:ln>
        </p:spPr>
      </p:pic>
      <p:sp>
        <p:nvSpPr>
          <p:cNvPr id="4" name="文本框 3"/>
          <p:cNvSpPr txBox="1"/>
          <p:nvPr>
            <p:custDataLst>
              <p:tags r:id="rId4"/>
            </p:custDataLst>
          </p:nvPr>
        </p:nvSpPr>
        <p:spPr>
          <a:xfrm>
            <a:off x="311150" y="1106805"/>
            <a:ext cx="11550015" cy="1014730"/>
          </a:xfrm>
          <a:prstGeom prst="rect">
            <a:avLst/>
          </a:prstGeom>
          <a:noFill/>
        </p:spPr>
        <p:txBody>
          <a:bodyPr wrap="square" rtlCol="0">
            <a:spAutoFit/>
          </a:bodyPr>
          <a:lstStyle/>
          <a:p>
            <a:pPr indent="228600" algn="l">
              <a:lnSpc>
                <a:spcPct val="150000"/>
              </a:lnSpc>
              <a:buClrTx/>
              <a:buSzTx/>
              <a:buNone/>
            </a:pPr>
            <a:r>
              <a:rPr 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1.</a:t>
            </a:r>
            <a:r>
              <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申报人登录湖北政务服务网（</a:t>
            </a:r>
            <a:r>
              <a:rPr lang="en-US" altLang="zh-CN"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http://zwfw.hubei.gov.cn</a:t>
            </a:r>
            <a:r>
              <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），登录时会跳转到湖北省统一身份认证平台。推荐使用鄂汇办APP扫码登录，未注册的需要先行注册鄂汇办</a:t>
            </a:r>
            <a:r>
              <a:rPr lang="en-US" altLang="zh-CN"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APP</a:t>
            </a:r>
            <a:r>
              <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账号。</a:t>
            </a:r>
            <a:endPar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文本框 3"/>
          <p:cNvSpPr txBox="1"/>
          <p:nvPr>
            <p:custDataLst>
              <p:tags r:id="rId2"/>
            </p:custDataLst>
          </p:nvPr>
        </p:nvSpPr>
        <p:spPr>
          <a:xfrm>
            <a:off x="308610" y="289560"/>
            <a:ext cx="10067925" cy="1014730"/>
          </a:xfrm>
          <a:prstGeom prst="rect">
            <a:avLst/>
          </a:prstGeom>
          <a:noFill/>
        </p:spPr>
        <p:txBody>
          <a:bodyPr wrap="square" rtlCol="0">
            <a:spAutoFit/>
          </a:bodyPr>
          <a:lstStyle/>
          <a:p>
            <a:pPr indent="228600" algn="l">
              <a:lnSpc>
                <a:spcPct val="150000"/>
              </a:lnSpc>
              <a:buClrTx/>
              <a:buSzTx/>
              <a:buNone/>
            </a:pPr>
            <a:r>
              <a:rPr 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2.</a:t>
            </a:r>
            <a:r>
              <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经实名注册登录后，搜索进入“专业技术职称证书查验”事项，根据提示进行职称证书查验、下载和打印。</a:t>
            </a:r>
            <a:endPar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p:txBody>
      </p:sp>
      <p:pic>
        <p:nvPicPr>
          <p:cNvPr id="6" name="图片 5"/>
          <p:cNvPicPr>
            <a:picLocks noChangeAspect="1"/>
          </p:cNvPicPr>
          <p:nvPr>
            <p:custDataLst>
              <p:tags r:id="rId3"/>
            </p:custDataLst>
          </p:nvPr>
        </p:nvPicPr>
        <p:blipFill>
          <a:blip r:embed="rId4"/>
          <a:stretch>
            <a:fillRect/>
          </a:stretch>
        </p:blipFill>
        <p:spPr>
          <a:xfrm>
            <a:off x="615315" y="1406525"/>
            <a:ext cx="9197975" cy="5107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8" name="图片 17"/>
          <p:cNvPicPr>
            <a:picLocks noChangeAspect="1"/>
          </p:cNvPicPr>
          <p:nvPr>
            <p:custDataLst>
              <p:tags r:id="rId1"/>
            </p:custDataLst>
          </p:nvPr>
        </p:nvPicPr>
        <p:blipFill>
          <a:blip r:embed="rId2"/>
          <a:stretch>
            <a:fillRect/>
          </a:stretch>
        </p:blipFill>
        <p:spPr>
          <a:xfrm>
            <a:off x="571500" y="2363470"/>
            <a:ext cx="11049000" cy="4161790"/>
          </a:xfrm>
          <a:prstGeom prst="rect">
            <a:avLst/>
          </a:prstGeom>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custDataLst>
              <p:tags r:id="rId3"/>
            </p:custDataLst>
          </p:nvPr>
        </p:nvSpPr>
        <p:spPr>
          <a:xfrm>
            <a:off x="308610" y="289560"/>
            <a:ext cx="11048365" cy="1938020"/>
          </a:xfrm>
          <a:prstGeom prst="rect">
            <a:avLst/>
          </a:prstGeom>
          <a:noFill/>
        </p:spPr>
        <p:txBody>
          <a:bodyPr wrap="square" rtlCol="0">
            <a:spAutoFit/>
          </a:bodyPr>
          <a:lstStyle/>
          <a:p>
            <a:pPr indent="228600" algn="l">
              <a:lnSpc>
                <a:spcPct val="150000"/>
              </a:lnSpc>
              <a:buClrTx/>
              <a:buSzTx/>
              <a:buNone/>
            </a:pPr>
            <a:r>
              <a:rPr 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3.</a:t>
            </a:r>
            <a:r>
              <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根据提示进行职称证书查验、下载和打印。</a:t>
            </a:r>
            <a:endParaRPr lang="zh-CN"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indent="228600" algn="l">
              <a:lnSpc>
                <a:spcPct val="150000"/>
              </a:lnSpc>
              <a:buClrTx/>
              <a:buSzTx/>
              <a:buNone/>
            </a:pPr>
            <a:r>
              <a:rPr lang="en-US" altLang="zh-CN"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    </a:t>
            </a:r>
            <a:r>
              <a:rPr lang="zh-CN"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各有关单位（主管部门）在2022年申报时已按要求核对了申报人员信息。在查验电子职称证书时若发现信息有误，请及时统计上报。此前有部分人员提交的照片不符合规定，后续会通知各有关单位（主管部门）补交。</a:t>
            </a:r>
            <a:endParaRPr lang="zh-CN"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p:txBody>
      </p:sp>
      <p:pic>
        <p:nvPicPr>
          <p:cNvPr id="20" name="Picture 10" descr="5V{KWMY]G649I)`327D~}AO"/>
          <p:cNvPicPr>
            <a:picLocks noChangeAspect="1"/>
          </p:cNvPicPr>
          <p:nvPr>
            <p:custDataLst>
              <p:tags r:id="rId4"/>
            </p:custDataLst>
          </p:nvPr>
        </p:nvPicPr>
        <p:blipFill>
          <a:blip r:embed="rId5"/>
          <a:stretch>
            <a:fillRect/>
          </a:stretch>
        </p:blipFill>
        <p:spPr>
          <a:xfrm>
            <a:off x="10391458" y="0"/>
            <a:ext cx="1800225" cy="469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深度视觉·原创设计 https://www.docer.com/works?userid=22383862"/>
          <p:cNvSpPr/>
          <p:nvPr/>
        </p:nvSpPr>
        <p:spPr>
          <a:xfrm rot="10800000" flipV="1">
            <a:off x="0" y="3609865"/>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深度视觉·原创设计 https://www.docer.com/works?userid=22383862"/>
          <p:cNvSpPr/>
          <p:nvPr/>
        </p:nvSpPr>
        <p:spPr>
          <a:xfrm>
            <a:off x="4062730" y="372745"/>
            <a:ext cx="4066540" cy="1233805"/>
          </a:xfrm>
          <a:prstGeom prst="roundRect">
            <a:avLst>
              <a:gd name="adj" fmla="val 50000"/>
            </a:avLst>
          </a:prstGeom>
          <a:solidFill>
            <a:schemeClr val="accent2"/>
          </a:solidFill>
          <a:ln>
            <a:noFill/>
          </a:ln>
          <a:effectLst>
            <a:outerShdw blurRad="2159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i="1"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12" name="深度视觉·原创设计 https://www.docer.com/works?userid=22383862"/>
          <p:cNvSpPr/>
          <p:nvPr/>
        </p:nvSpPr>
        <p:spPr>
          <a:xfrm>
            <a:off x="4606925" y="605790"/>
            <a:ext cx="2954020" cy="768350"/>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zh-CN" sz="44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主要内容</a:t>
            </a:r>
            <a:endParaRPr lang="zh-CN" altLang="zh-CN" sz="44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深度视觉·原创设计 https://www.docer.com/works?userid=22383862"/>
          <p:cNvSpPr/>
          <p:nvPr/>
        </p:nvSpPr>
        <p:spPr>
          <a:xfrm>
            <a:off x="1374775" y="2000250"/>
            <a:ext cx="1054100" cy="772795"/>
          </a:xfrm>
          <a:prstGeom prst="roundRect">
            <a:avLst>
              <a:gd name="adj" fmla="val 50000"/>
            </a:avLst>
          </a:prstGeom>
          <a:solidFill>
            <a:schemeClr val="accent2"/>
          </a:solidFill>
          <a:ln>
            <a:noFill/>
          </a:ln>
          <a:effectLst>
            <a:outerShdw blurRad="2159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i="1"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18" name="深度视觉·原创设计 https://www.docer.com/works?userid=22383862"/>
          <p:cNvSpPr/>
          <p:nvPr/>
        </p:nvSpPr>
        <p:spPr>
          <a:xfrm>
            <a:off x="1546225" y="2152650"/>
            <a:ext cx="711200" cy="467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24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sz="24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深度视觉·原创设计 https://www.docer.com/works?userid=22383862"/>
          <p:cNvSpPr/>
          <p:nvPr/>
        </p:nvSpPr>
        <p:spPr>
          <a:xfrm>
            <a:off x="1374775" y="3020695"/>
            <a:ext cx="1054100" cy="772795"/>
          </a:xfrm>
          <a:prstGeom prst="roundRect">
            <a:avLst>
              <a:gd name="adj" fmla="val 50000"/>
            </a:avLst>
          </a:prstGeom>
          <a:solidFill>
            <a:schemeClr val="accent2"/>
          </a:solidFill>
          <a:ln>
            <a:noFill/>
          </a:ln>
          <a:effectLst>
            <a:outerShdw blurRad="2159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i="1"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20" name="深度视觉·原创设计 https://www.docer.com/works?userid=22383862"/>
          <p:cNvSpPr/>
          <p:nvPr/>
        </p:nvSpPr>
        <p:spPr>
          <a:xfrm>
            <a:off x="1546225" y="3173095"/>
            <a:ext cx="711200" cy="467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sz="24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二</a:t>
            </a:r>
            <a:endParaRPr lang="zh-CN" sz="24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8" name="深度视觉·原创设计 https://www.docer.com/works?userid=22383862"/>
          <p:cNvSpPr/>
          <p:nvPr/>
        </p:nvSpPr>
        <p:spPr>
          <a:xfrm>
            <a:off x="3432175" y="2033588"/>
            <a:ext cx="7980045" cy="706755"/>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rPr>
              <a:t>系统的使用环境及账号体系介绍</a:t>
            </a:r>
            <a:endPar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9" name="深度视觉·原创设计 https://www.docer.com/works?userid=22383862"/>
          <p:cNvSpPr/>
          <p:nvPr/>
        </p:nvSpPr>
        <p:spPr>
          <a:xfrm>
            <a:off x="3432175" y="3054350"/>
            <a:ext cx="4752975" cy="706755"/>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rPr>
              <a:t>系统整体流程介绍</a:t>
            </a:r>
            <a:endPar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3" name="深度视觉·原创设计 https://www.docer.com/works?userid=22383862"/>
          <p:cNvSpPr/>
          <p:nvPr/>
        </p:nvSpPr>
        <p:spPr>
          <a:xfrm>
            <a:off x="1374775" y="4041140"/>
            <a:ext cx="1054100" cy="772795"/>
          </a:xfrm>
          <a:prstGeom prst="roundRect">
            <a:avLst>
              <a:gd name="adj" fmla="val 50000"/>
            </a:avLst>
          </a:prstGeom>
          <a:solidFill>
            <a:schemeClr val="accent2"/>
          </a:solidFill>
          <a:ln>
            <a:noFill/>
          </a:ln>
          <a:effectLst>
            <a:outerShdw blurRad="2159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三</a:t>
            </a:r>
            <a:endParaRPr kumimoji="1" lang="zh-CN" altLang="en-US" sz="24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2" name="深度视觉·原创设计 https://www.docer.com/works?userid=22383862"/>
          <p:cNvSpPr/>
          <p:nvPr>
            <p:custDataLst>
              <p:tags r:id="rId2"/>
            </p:custDataLst>
          </p:nvPr>
        </p:nvSpPr>
        <p:spPr>
          <a:xfrm>
            <a:off x="3432175" y="4075430"/>
            <a:ext cx="4683760" cy="706755"/>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rPr>
              <a:t>个人端操作说明</a:t>
            </a:r>
            <a:endPar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深度视觉·原创设计 https://www.docer.com/works?userid=22383862"/>
          <p:cNvSpPr/>
          <p:nvPr>
            <p:custDataLst>
              <p:tags r:id="rId3"/>
            </p:custDataLst>
          </p:nvPr>
        </p:nvSpPr>
        <p:spPr>
          <a:xfrm>
            <a:off x="1374775" y="5101590"/>
            <a:ext cx="1054100" cy="772795"/>
          </a:xfrm>
          <a:prstGeom prst="roundRect">
            <a:avLst>
              <a:gd name="adj" fmla="val 50000"/>
            </a:avLst>
          </a:prstGeom>
          <a:solidFill>
            <a:schemeClr val="accent2"/>
          </a:solidFill>
          <a:ln>
            <a:noFill/>
          </a:ln>
          <a:effectLst>
            <a:outerShdw blurRad="2159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四</a:t>
            </a:r>
            <a:endParaRPr kumimoji="1" lang="zh-CN" altLang="en-US" sz="24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6" name="深度视觉·原创设计 https://www.docer.com/works?userid=22383862"/>
          <p:cNvSpPr/>
          <p:nvPr>
            <p:custDataLst>
              <p:tags r:id="rId4"/>
            </p:custDataLst>
          </p:nvPr>
        </p:nvSpPr>
        <p:spPr>
          <a:xfrm>
            <a:off x="3432175" y="5096510"/>
            <a:ext cx="4683760" cy="706755"/>
          </a:xfrm>
          <a:prstGeom prst="rect">
            <a:avLst/>
          </a:prstGeom>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rPr>
              <a:t>审核端操作说明</a:t>
            </a:r>
            <a:endParaRPr lang="zh-CN" altLang="en-US" sz="4000" b="1"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0" name="深度视觉·原创设计 https://www.docer.com/works?userid=22383862"/>
          <p:cNvSpPr txBox="1"/>
          <p:nvPr>
            <p:custDataLst>
              <p:tags r:id="rId2"/>
            </p:custDataLst>
          </p:nvPr>
        </p:nvSpPr>
        <p:spPr>
          <a:xfrm>
            <a:off x="311150" y="99695"/>
            <a:ext cx="9098280" cy="927735"/>
          </a:xfrm>
          <a:prstGeom prst="rect">
            <a:avLst/>
          </a:prstGeom>
          <a:noFill/>
        </p:spPr>
        <p:txBody>
          <a:bodyPr wrap="square" rtlCol="0">
            <a:spAutoFit/>
          </a:bodyPr>
          <a:lstStyle/>
          <a:p>
            <a:pPr>
              <a:lnSpc>
                <a:spcPct val="170000"/>
              </a:lnSpc>
            </a:pPr>
            <a:r>
              <a:rPr lang="zh-CN" sz="3200" b="1" dirty="0">
                <a:solidFill>
                  <a:schemeClr val="accent1"/>
                </a:solidFill>
                <a:latin typeface="黑体" panose="02010609060101010101" charset="-122"/>
                <a:ea typeface="黑体" panose="02010609060101010101" charset="-122"/>
              </a:rPr>
              <a:t>职称电子证书（样式）</a:t>
            </a:r>
            <a:endParaRPr lang="zh-CN" sz="3200" b="1" dirty="0">
              <a:solidFill>
                <a:schemeClr val="accent1"/>
              </a:solidFill>
              <a:latin typeface="黑体" panose="02010609060101010101" charset="-122"/>
              <a:ea typeface="黑体" panose="02010609060101010101" charset="-122"/>
            </a:endParaRPr>
          </a:p>
        </p:txBody>
      </p:sp>
      <p:pic>
        <p:nvPicPr>
          <p:cNvPr id="2" name="图片 1"/>
          <p:cNvPicPr>
            <a:picLocks noChangeAspect="1"/>
          </p:cNvPicPr>
          <p:nvPr>
            <p:custDataLst>
              <p:tags r:id="rId3"/>
            </p:custDataLst>
          </p:nvPr>
        </p:nvPicPr>
        <p:blipFill>
          <a:blip r:embed="rId4"/>
          <a:stretch>
            <a:fillRect/>
          </a:stretch>
        </p:blipFill>
        <p:spPr>
          <a:xfrm>
            <a:off x="3195320" y="913130"/>
            <a:ext cx="4505325" cy="5848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深度视觉·原创设计 https://www.docer.com/works?userid=22383862"/>
          <p:cNvSpPr/>
          <p:nvPr/>
        </p:nvSpPr>
        <p:spPr>
          <a:xfrm flipV="1">
            <a:off x="0" y="0"/>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深度视觉·原创设计 https://www.docer.com/works?userid=22383862"/>
          <p:cNvSpPr/>
          <p:nvPr/>
        </p:nvSpPr>
        <p:spPr>
          <a:xfrm flipH="1">
            <a:off x="4127096" y="4690853"/>
            <a:ext cx="8064904" cy="2167147"/>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深度视觉·原创设计 https://www.docer.com/works?userid=22383862"/>
          <p:cNvSpPr/>
          <p:nvPr/>
        </p:nvSpPr>
        <p:spPr>
          <a:xfrm>
            <a:off x="966087" y="1900802"/>
            <a:ext cx="2790968" cy="2790966"/>
          </a:xfrm>
          <a:prstGeom prst="ellips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深度视觉·原创设计 https://www.docer.com/works?userid=22383862"/>
          <p:cNvSpPr txBox="1"/>
          <p:nvPr/>
        </p:nvSpPr>
        <p:spPr>
          <a:xfrm>
            <a:off x="4294505" y="2875280"/>
            <a:ext cx="6097270"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rPr>
              <a:t>个人端操作说明</a:t>
            </a:r>
            <a:endPar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endParaRPr>
          </a:p>
        </p:txBody>
      </p:sp>
      <p:pic>
        <p:nvPicPr>
          <p:cNvPr id="2"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7" name="深度视觉·原创设计 https://www.docer.com/works?userid=22383862"/>
          <p:cNvSpPr txBox="1"/>
          <p:nvPr>
            <p:custDataLst>
              <p:tags r:id="rId2"/>
            </p:custDataLst>
          </p:nvPr>
        </p:nvSpPr>
        <p:spPr>
          <a:xfrm>
            <a:off x="1660606" y="2512060"/>
            <a:ext cx="1402080" cy="1568450"/>
          </a:xfrm>
          <a:prstGeom prst="rect">
            <a:avLst/>
          </a:prstGeom>
          <a:noFill/>
        </p:spPr>
        <p:txBody>
          <a:bodyPr wrap="none" rtlCol="0" anchor="ctr">
            <a:spAutoFit/>
          </a:bodyPr>
          <a:lstStyle/>
          <a:p>
            <a:pPr algn="ctr"/>
            <a:r>
              <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三</a:t>
            </a:r>
            <a:endPar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深度视觉·原创设计 https://www.docer.com/works?userid=22383862"/>
          <p:cNvSpPr txBox="1"/>
          <p:nvPr/>
        </p:nvSpPr>
        <p:spPr>
          <a:xfrm>
            <a:off x="311150" y="179070"/>
            <a:ext cx="6158230" cy="927735"/>
          </a:xfrm>
          <a:prstGeom prst="rect">
            <a:avLst/>
          </a:prstGeom>
          <a:noFill/>
        </p:spPr>
        <p:txBody>
          <a:bodyPr wrap="square" rtlCol="0">
            <a:spAutoFit/>
          </a:bodyPr>
          <a:lstStyle/>
          <a:p>
            <a:pPr algn="l">
              <a:lnSpc>
                <a:spcPct val="170000"/>
              </a:lnSpc>
            </a:pPr>
            <a:r>
              <a:rPr lang="zh-CN" altLang="en-US" sz="3200" b="1" dirty="0">
                <a:solidFill>
                  <a:schemeClr val="accent1"/>
                </a:solidFill>
                <a:latin typeface="黑体" panose="02010609060101010101" charset="-122"/>
                <a:ea typeface="黑体" panose="02010609060101010101" charset="-122"/>
              </a:rPr>
              <a:t>一、</a:t>
            </a:r>
            <a:r>
              <a:rPr lang="zh-CN" altLang="en-US" sz="3200" b="1" dirty="0">
                <a:solidFill>
                  <a:schemeClr val="accent1"/>
                </a:solidFill>
                <a:latin typeface="黑体" panose="02010609060101010101" charset="-122"/>
                <a:ea typeface="黑体" panose="02010609060101010101" charset="-122"/>
                <a:sym typeface="思源黑体" panose="020B0500000000000000" pitchFamily="34" charset="-122"/>
              </a:rPr>
              <a:t>个人使用系统整体流程</a:t>
            </a:r>
            <a:endParaRPr lang="zh-CN" altLang="en-US" sz="3200" b="1" dirty="0">
              <a:solidFill>
                <a:schemeClr val="accent1"/>
              </a:solidFill>
              <a:latin typeface="黑体" panose="02010609060101010101" charset="-122"/>
              <a:ea typeface="黑体" panose="0201060906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72" name="图片 35"/>
          <p:cNvPicPr>
            <a:picLocks noChangeAspect="1"/>
          </p:cNvPicPr>
          <p:nvPr/>
        </p:nvPicPr>
        <p:blipFill>
          <a:blip r:embed="rId2"/>
          <a:stretch>
            <a:fillRect/>
          </a:stretch>
        </p:blipFill>
        <p:spPr>
          <a:xfrm>
            <a:off x="1606550" y="1313180"/>
            <a:ext cx="8979535" cy="47358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深度视觉·原创设计 https://www.docer.com/works?userid=22383862"/>
          <p:cNvSpPr txBox="1"/>
          <p:nvPr/>
        </p:nvSpPr>
        <p:spPr>
          <a:xfrm>
            <a:off x="391795" y="180975"/>
            <a:ext cx="11609705"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二、</a:t>
            </a:r>
            <a:r>
              <a:rPr lang="en-US" altLang="zh-CN" sz="3200" b="1" dirty="0">
                <a:solidFill>
                  <a:schemeClr val="accent1"/>
                </a:solidFill>
                <a:latin typeface="黑体" panose="02010609060101010101" charset="-122"/>
                <a:ea typeface="黑体" panose="02010609060101010101" charset="-122"/>
              </a:rPr>
              <a:t>申报个人账号的注册及登录</a:t>
            </a:r>
            <a:endParaRPr lang="en-US" altLang="zh-CN" sz="3200" b="1" dirty="0">
              <a:solidFill>
                <a:schemeClr val="accent1"/>
              </a:solidFill>
              <a:latin typeface="黑体" panose="02010609060101010101" charset="-122"/>
              <a:ea typeface="黑体" panose="0201060906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2" name="文本框 1"/>
          <p:cNvSpPr txBox="1"/>
          <p:nvPr/>
        </p:nvSpPr>
        <p:spPr>
          <a:xfrm>
            <a:off x="391795" y="1010920"/>
            <a:ext cx="11400790" cy="2061210"/>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1.</a:t>
            </a:r>
            <a:r>
              <a:rPr sz="3200" b="1">
                <a:latin typeface="楷体" panose="02010609060101010101" charset="-122"/>
                <a:ea typeface="楷体" panose="02010609060101010101" charset="-122"/>
                <a:cs typeface="楷体" panose="02010609060101010101" charset="-122"/>
              </a:rPr>
              <a:t>职 称 申 报 个 人 通 过 浏 览 器 访 问</a:t>
            </a:r>
            <a:endParaRPr sz="3200" b="1">
              <a:latin typeface="楷体" panose="02010609060101010101" charset="-122"/>
              <a:ea typeface="楷体" panose="02010609060101010101" charset="-122"/>
              <a:cs typeface="楷体" panose="02010609060101010101" charset="-122"/>
            </a:endParaRPr>
          </a:p>
          <a:p>
            <a:r>
              <a:rPr sz="3200" b="1">
                <a:latin typeface="楷体" panose="02010609060101010101" charset="-122"/>
                <a:ea typeface="楷体" panose="02010609060101010101" charset="-122"/>
                <a:cs typeface="楷体" panose="02010609060101010101" charset="-122"/>
              </a:rPr>
              <a:t>http://59.175.218.201:8501/进行申报，进入如下界面后点击【个人账号登录入口】，即可自动跳转到湖北省统一身份认证平台进行系统的注册或登录。</a:t>
            </a:r>
            <a:endParaRPr sz="3200" b="1">
              <a:latin typeface="楷体" panose="02010609060101010101" charset="-122"/>
              <a:ea typeface="楷体" panose="02010609060101010101" charset="-122"/>
              <a:cs typeface="楷体" panose="02010609060101010101" charset="-122"/>
            </a:endParaRPr>
          </a:p>
        </p:txBody>
      </p:sp>
      <p:pic>
        <p:nvPicPr>
          <p:cNvPr id="69" name="图片 36" descr="IMG_256"/>
          <p:cNvPicPr>
            <a:picLocks noChangeAspect="1"/>
          </p:cNvPicPr>
          <p:nvPr>
            <p:custDataLst>
              <p:tags r:id="rId2"/>
            </p:custDataLst>
          </p:nvPr>
        </p:nvPicPr>
        <p:blipFill>
          <a:blip r:embed="rId3"/>
          <a:stretch>
            <a:fillRect/>
          </a:stretch>
        </p:blipFill>
        <p:spPr>
          <a:xfrm>
            <a:off x="2558415" y="3072130"/>
            <a:ext cx="7051040" cy="35299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2" name="文本框 1"/>
          <p:cNvSpPr txBox="1"/>
          <p:nvPr/>
        </p:nvSpPr>
        <p:spPr>
          <a:xfrm>
            <a:off x="395605" y="646430"/>
            <a:ext cx="11400790" cy="1076325"/>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sym typeface="+mn-ea"/>
              </a:rPr>
              <a:t>2.推荐使用鄂汇办APP扫码登录，未注册的需要先行注册鄂汇办APP账号(</a:t>
            </a:r>
            <a:r>
              <a:rPr lang="zh-CN" altLang="en-US" sz="3200" b="1">
                <a:latin typeface="楷体" panose="02010609060101010101" charset="-122"/>
                <a:ea typeface="楷体" panose="02010609060101010101" charset="-122"/>
                <a:cs typeface="楷体" panose="02010609060101010101" charset="-122"/>
                <a:sym typeface="+mn-ea"/>
              </a:rPr>
              <a:t>因登录后需用鄂汇办</a:t>
            </a:r>
            <a:r>
              <a:rPr lang="en-US" altLang="zh-CN" sz="3200" b="1">
                <a:latin typeface="楷体" panose="02010609060101010101" charset="-122"/>
                <a:ea typeface="楷体" panose="02010609060101010101" charset="-122"/>
                <a:cs typeface="楷体" panose="02010609060101010101" charset="-122"/>
                <a:sym typeface="+mn-ea"/>
              </a:rPr>
              <a:t>APP</a:t>
            </a:r>
            <a:r>
              <a:rPr lang="zh-CN" altLang="en-US" sz="3200" b="1">
                <a:latin typeface="楷体" panose="02010609060101010101" charset="-122"/>
                <a:ea typeface="楷体" panose="02010609060101010101" charset="-122"/>
                <a:cs typeface="楷体" panose="02010609060101010101" charset="-122"/>
                <a:sym typeface="+mn-ea"/>
              </a:rPr>
              <a:t>人脸识别</a:t>
            </a:r>
            <a:r>
              <a:rPr lang="en-US"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a:t>
            </a:r>
            <a:endParaRPr lang="zh-CN" altLang="en-US" sz="3200" b="1">
              <a:latin typeface="楷体" panose="02010609060101010101" charset="-122"/>
              <a:ea typeface="楷体" panose="02010609060101010101" charset="-122"/>
              <a:cs typeface="楷体" panose="02010609060101010101" charset="-122"/>
              <a:sym typeface="+mn-ea"/>
            </a:endParaRPr>
          </a:p>
        </p:txBody>
      </p:sp>
      <p:pic>
        <p:nvPicPr>
          <p:cNvPr id="70" name="图片 37" descr="IMG_257"/>
          <p:cNvPicPr>
            <a:picLocks noChangeAspect="1"/>
          </p:cNvPicPr>
          <p:nvPr>
            <p:custDataLst>
              <p:tags r:id="rId2"/>
            </p:custDataLst>
          </p:nvPr>
        </p:nvPicPr>
        <p:blipFill>
          <a:blip r:embed="rId3"/>
          <a:stretch>
            <a:fillRect/>
          </a:stretch>
        </p:blipFill>
        <p:spPr>
          <a:xfrm>
            <a:off x="1837055" y="2049145"/>
            <a:ext cx="8493760" cy="42532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一定要选择个人登录</a:t>
            </a:r>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417195" y="620395"/>
            <a:ext cx="11214100" cy="789305"/>
          </a:xfrm>
          <a:prstGeom prst="rect">
            <a:avLst/>
          </a:prstGeom>
          <a:noFill/>
        </p:spPr>
        <p:txBody>
          <a:bodyPr wrap="square" rtlCol="0">
            <a:noAutofit/>
          </a:bodyPr>
          <a:lstStyle/>
          <a:p>
            <a:r>
              <a:rPr lang="en-US" sz="3200" b="1">
                <a:latin typeface="楷体" panose="02010609060101010101" charset="-122"/>
                <a:ea typeface="楷体" panose="02010609060101010101" charset="-122"/>
                <a:cs typeface="楷体" panose="02010609060101010101" charset="-122"/>
              </a:rPr>
              <a:t>3.个人登录职称系统后，显示的界面如下</a:t>
            </a:r>
            <a:r>
              <a:rPr lang="zh-CN" altLang="en-US" sz="3200" b="1">
                <a:latin typeface="楷体" panose="02010609060101010101" charset="-122"/>
                <a:ea typeface="楷体" panose="02010609060101010101" charset="-122"/>
                <a:cs typeface="楷体" panose="02010609060101010101" charset="-122"/>
              </a:rPr>
              <a:t>，点击</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职称申报</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进行申报。</a:t>
            </a:r>
            <a:r>
              <a:rPr lang="zh-CN" altLang="en-US" sz="3200" b="1">
                <a:solidFill>
                  <a:srgbClr val="FF0000"/>
                </a:solidFill>
                <a:latin typeface="楷体" panose="02010609060101010101" charset="-122"/>
                <a:ea typeface="楷体" panose="02010609060101010101" charset="-122"/>
                <a:cs typeface="楷体" panose="02010609060101010101" charset="-122"/>
              </a:rPr>
              <a:t>注：开始申报前点击查看《申报操作手册》学习操作流程。</a:t>
            </a:r>
            <a:endParaRPr lang="zh-CN" altLang="en-US" sz="3200" b="1">
              <a:solidFill>
                <a:srgbClr val="FF0000"/>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2"/>
          <a:srcRect b="14030"/>
          <a:stretch>
            <a:fillRect/>
          </a:stretch>
        </p:blipFill>
        <p:spPr>
          <a:xfrm>
            <a:off x="748665" y="2214245"/>
            <a:ext cx="10526395" cy="408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一定要选择个人登录</a:t>
            </a:r>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417195" y="620395"/>
            <a:ext cx="11214100" cy="3147695"/>
          </a:xfrm>
          <a:prstGeom prst="rect">
            <a:avLst/>
          </a:prstGeom>
          <a:noFill/>
        </p:spPr>
        <p:txBody>
          <a:bodyPr wrap="square" rtlCol="0">
            <a:noAutofit/>
          </a:bodyPr>
          <a:lstStyle/>
          <a:p>
            <a:r>
              <a:rPr lang="en-US" sz="3200" b="1">
                <a:latin typeface="楷体" panose="02010609060101010101" charset="-122"/>
                <a:ea typeface="楷体" panose="02010609060101010101" charset="-122"/>
                <a:cs typeface="楷体" panose="02010609060101010101" charset="-122"/>
              </a:rPr>
              <a:t>4.绑定用人单位</a:t>
            </a:r>
            <a:endParaRPr lang="en-US" sz="3200" b="1">
              <a:latin typeface="楷体" panose="02010609060101010101" charset="-122"/>
              <a:ea typeface="楷体" panose="02010609060101010101" charset="-122"/>
              <a:cs typeface="楷体" panose="02010609060101010101" charset="-122"/>
            </a:endParaRPr>
          </a:p>
          <a:p>
            <a:r>
              <a:rPr lang="en-US" sz="3200">
                <a:latin typeface="仿宋_GB2312" panose="02010609030101010101" charset="-122"/>
                <a:ea typeface="仿宋_GB2312" panose="02010609030101010101" charset="-122"/>
                <a:cs typeface="仿宋_GB2312" panose="02010609030101010101" charset="-122"/>
              </a:rPr>
              <a:t>第一次登录个人申报端时，</a:t>
            </a:r>
            <a:r>
              <a:rPr lang="zh-CN" altLang="en-US" sz="3200">
                <a:latin typeface="仿宋_GB2312" panose="02010609030101010101" charset="-122"/>
                <a:ea typeface="仿宋_GB2312" panose="02010609030101010101" charset="-122"/>
                <a:cs typeface="仿宋_GB2312" panose="02010609030101010101" charset="-122"/>
              </a:rPr>
              <a:t>需</a:t>
            </a:r>
            <a:r>
              <a:rPr lang="en-US" sz="3200">
                <a:latin typeface="仿宋_GB2312" panose="02010609030101010101" charset="-122"/>
                <a:ea typeface="仿宋_GB2312" panose="02010609030101010101" charset="-122"/>
                <a:cs typeface="仿宋_GB2312" panose="02010609030101010101" charset="-122"/>
              </a:rPr>
              <a:t>绑定推荐单位</a:t>
            </a:r>
            <a:r>
              <a:rPr lang="zh-CN" altLang="en-US" sz="3200">
                <a:latin typeface="仿宋_GB2312" panose="02010609030101010101" charset="-122"/>
                <a:ea typeface="仿宋_GB2312" panose="02010609030101010101" charset="-122"/>
                <a:cs typeface="仿宋_GB2312" panose="02010609030101010101" charset="-122"/>
              </a:rPr>
              <a:t>。点击</a:t>
            </a:r>
            <a:r>
              <a:rPr lang="zh-CN" sz="3200">
                <a:latin typeface="仿宋_GB2312" panose="02010609030101010101" charset="-122"/>
                <a:ea typeface="仿宋_GB2312" panose="02010609030101010101" charset="-122"/>
                <a:cs typeface="仿宋" panose="02010609060101010101" charset="-122"/>
                <a:sym typeface="+mn-ea"/>
              </a:rPr>
              <a:t>绑定单位，进入【未绑定单位列表】页面。</a:t>
            </a:r>
            <a:r>
              <a:rPr sz="3200">
                <a:latin typeface="仿宋_GB2312" panose="02010609030101010101" charset="-122"/>
                <a:ea typeface="仿宋_GB2312" panose="02010609030101010101" charset="-122"/>
                <a:cs typeface="仿宋" panose="02010609060101010101" charset="-122"/>
                <a:sym typeface="+mn-ea"/>
              </a:rPr>
              <a:t>输入单位名称后点击【查询】</a:t>
            </a:r>
            <a:r>
              <a:rPr lang="zh-CN" sz="3200">
                <a:latin typeface="仿宋_GB2312" panose="02010609030101010101" charset="-122"/>
                <a:ea typeface="仿宋_GB2312" panose="02010609030101010101" charset="-122"/>
                <a:cs typeface="仿宋" panose="02010609060101010101" charset="-122"/>
                <a:sym typeface="+mn-ea"/>
              </a:rPr>
              <a:t>。</a:t>
            </a:r>
            <a:r>
              <a:rPr lang="en-US" sz="3200">
                <a:latin typeface="仿宋_GB2312" panose="02010609030101010101" charset="-122"/>
                <a:ea typeface="仿宋_GB2312" panose="02010609030101010101" charset="-122"/>
                <a:cs typeface="仿宋_GB2312" panose="02010609030101010101" charset="-122"/>
              </a:rPr>
              <a:t>此处单位名称要与上级部门创建的推荐单位名称一字不差</a:t>
            </a:r>
            <a:r>
              <a:rPr lang="zh-CN" altLang="en-US" sz="3200">
                <a:latin typeface="仿宋_GB2312" panose="02010609030101010101" charset="-122"/>
                <a:ea typeface="仿宋_GB2312" panose="02010609030101010101" charset="-122"/>
                <a:cs typeface="仿宋_GB2312" panose="02010609030101010101" charset="-122"/>
              </a:rPr>
              <a:t>、一模一样，否则无法查询</a:t>
            </a:r>
            <a:r>
              <a:rPr lang="en-US" sz="3200">
                <a:latin typeface="仿宋_GB2312" panose="02010609030101010101" charset="-122"/>
                <a:ea typeface="仿宋_GB2312" panose="02010609030101010101" charset="-122"/>
                <a:cs typeface="仿宋_GB2312" panose="02010609030101010101" charset="-122"/>
              </a:rPr>
              <a:t>。</a:t>
            </a:r>
            <a:endParaRPr lang="en-US" sz="3200">
              <a:latin typeface="仿宋_GB2312" panose="02010609030101010101" charset="-122"/>
              <a:ea typeface="仿宋_GB2312" panose="02010609030101010101" charset="-122"/>
              <a:cs typeface="仿宋_GB2312" panose="02010609030101010101" charset="-122"/>
            </a:endParaRPr>
          </a:p>
        </p:txBody>
      </p:sp>
      <p:pic>
        <p:nvPicPr>
          <p:cNvPr id="2" name="图片 1"/>
          <p:cNvPicPr>
            <a:picLocks noChangeAspect="1"/>
          </p:cNvPicPr>
          <p:nvPr/>
        </p:nvPicPr>
        <p:blipFill>
          <a:blip r:embed="rId2"/>
          <a:srcRect r="15010"/>
          <a:stretch>
            <a:fillRect/>
          </a:stretch>
        </p:blipFill>
        <p:spPr>
          <a:xfrm>
            <a:off x="499110" y="3227070"/>
            <a:ext cx="6445250" cy="3128645"/>
          </a:xfrm>
          <a:prstGeom prst="rect">
            <a:avLst/>
          </a:prstGeom>
        </p:spPr>
      </p:pic>
      <p:sp>
        <p:nvSpPr>
          <p:cNvPr id="3" name="文本框 2"/>
          <p:cNvSpPr txBox="1"/>
          <p:nvPr/>
        </p:nvSpPr>
        <p:spPr>
          <a:xfrm>
            <a:off x="7163435" y="3517265"/>
            <a:ext cx="4803140" cy="3801745"/>
          </a:xfrm>
          <a:prstGeom prst="rect">
            <a:avLst/>
          </a:prstGeom>
          <a:noFill/>
        </p:spPr>
        <p:txBody>
          <a:bodyPr wrap="square" rtlCol="0">
            <a:noAutofit/>
          </a:bodyPr>
          <a:lstStyle/>
          <a:p>
            <a:r>
              <a:rPr lang="zh-CN" altLang="en-US" sz="2800">
                <a:solidFill>
                  <a:srgbClr val="FF0000"/>
                </a:solidFill>
              </a:rPr>
              <a:t>注意：每个申报对象的推荐单位只能修改</a:t>
            </a:r>
            <a:r>
              <a:rPr lang="en-US" altLang="zh-CN" sz="2800">
                <a:solidFill>
                  <a:srgbClr val="FF0000"/>
                </a:solidFill>
              </a:rPr>
              <a:t>3</a:t>
            </a:r>
            <a:r>
              <a:rPr lang="zh-CN" altLang="en-US" sz="2800">
                <a:solidFill>
                  <a:srgbClr val="FF0000"/>
                </a:solidFill>
              </a:rPr>
              <a:t>次，且提交审核之后无法修改，请申报个人一定要如实绑定推荐单位。</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291465" y="953135"/>
            <a:ext cx="11501755" cy="1076325"/>
          </a:xfrm>
          <a:prstGeom prst="rect">
            <a:avLst/>
          </a:prstGeom>
          <a:noFill/>
        </p:spPr>
        <p:txBody>
          <a:bodyPr wrap="square" rtlCol="0">
            <a:spAutoFit/>
          </a:bodyPr>
          <a:lstStyle/>
          <a:p>
            <a:r>
              <a:rPr sz="3200">
                <a:latin typeface="仿宋_GB2312" panose="02010609030101010101" charset="-122"/>
                <a:ea typeface="仿宋_GB2312" panose="02010609030101010101" charset="-122"/>
                <a:cs typeface="仿宋" panose="02010609060101010101" charset="-122"/>
              </a:rPr>
              <a:t>点击【查询】，即可弹出单位信息，点击【选择】</a:t>
            </a:r>
            <a:r>
              <a:rPr lang="zh-CN" sz="3200">
                <a:latin typeface="仿宋_GB2312" panose="02010609030101010101" charset="-122"/>
                <a:ea typeface="仿宋_GB2312" panose="02010609030101010101" charset="-122"/>
                <a:cs typeface="仿宋" panose="02010609060101010101" charset="-122"/>
              </a:rPr>
              <a:t>、</a:t>
            </a:r>
            <a:r>
              <a:rPr sz="3200">
                <a:latin typeface="仿宋_GB2312" panose="02010609030101010101" charset="-122"/>
                <a:ea typeface="仿宋_GB2312" panose="02010609030101010101" charset="-122"/>
                <a:cs typeface="仿宋" panose="02010609060101010101" charset="-122"/>
              </a:rPr>
              <a:t>【确认推荐单位】完成单位的绑定。</a:t>
            </a:r>
            <a:endParaRPr sz="3200">
              <a:latin typeface="仿宋_GB2312" panose="02010609030101010101" charset="-122"/>
              <a:ea typeface="仿宋_GB2312" panose="02010609030101010101" charset="-122"/>
              <a:cs typeface="仿宋" panose="0201060906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1"/>
          <p:cNvPicPr>
            <a:picLocks noChangeAspect="1"/>
          </p:cNvPicPr>
          <p:nvPr/>
        </p:nvPicPr>
        <p:blipFill>
          <a:blip r:embed="rId2"/>
          <a:stretch>
            <a:fillRect/>
          </a:stretch>
        </p:blipFill>
        <p:spPr>
          <a:xfrm>
            <a:off x="955040" y="2210435"/>
            <a:ext cx="10048875" cy="2931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深度视觉·原创设计 https://www.docer.com/works?userid=22383862"/>
          <p:cNvSpPr txBox="1"/>
          <p:nvPr/>
        </p:nvSpPr>
        <p:spPr>
          <a:xfrm>
            <a:off x="391795" y="180975"/>
            <a:ext cx="11609705" cy="829945"/>
          </a:xfrm>
          <a:prstGeom prst="rect">
            <a:avLst/>
          </a:prstGeom>
          <a:noFill/>
        </p:spPr>
        <p:txBody>
          <a:bodyPr wrap="square" rtlCol="0">
            <a:spAutoFit/>
          </a:bodyPr>
          <a:lstStyle/>
          <a:p>
            <a:pPr>
              <a:lnSpc>
                <a:spcPct val="150000"/>
              </a:lnSpc>
            </a:pPr>
            <a:r>
              <a:rPr lang="zh-CN" altLang="en-US" sz="3200" b="1" dirty="0">
                <a:solidFill>
                  <a:schemeClr val="accent1"/>
                </a:solidFill>
                <a:latin typeface="黑体" panose="02010609060101010101" charset="-122"/>
                <a:ea typeface="黑体" panose="02010609060101010101" charset="-122"/>
              </a:rPr>
              <a:t>三、</a:t>
            </a:r>
            <a:r>
              <a:rPr lang="en-US" altLang="zh-CN" sz="3200" b="1" dirty="0">
                <a:solidFill>
                  <a:schemeClr val="accent1"/>
                </a:solidFill>
                <a:latin typeface="黑体" panose="02010609060101010101" charset="-122"/>
                <a:ea typeface="黑体" panose="02010609060101010101" charset="-122"/>
              </a:rPr>
              <a:t>职称申报流程</a:t>
            </a:r>
            <a:endParaRPr lang="en-US" altLang="zh-CN" sz="3200" b="1" dirty="0">
              <a:solidFill>
                <a:schemeClr val="accent1"/>
              </a:solidFill>
              <a:latin typeface="黑体" panose="02010609060101010101" charset="-122"/>
              <a:ea typeface="黑体" panose="0201060906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2" name="文本框 1"/>
          <p:cNvSpPr txBox="1"/>
          <p:nvPr/>
        </p:nvSpPr>
        <p:spPr>
          <a:xfrm>
            <a:off x="391795" y="1010920"/>
            <a:ext cx="11400790" cy="1076325"/>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1.</a:t>
            </a:r>
            <a:r>
              <a:rPr lang="zh-CN" sz="3200" b="1">
                <a:latin typeface="楷体" panose="02010609060101010101" charset="-122"/>
                <a:ea typeface="楷体" panose="02010609060101010101" charset="-122"/>
                <a:cs typeface="楷体" panose="02010609060101010101" charset="-122"/>
              </a:rPr>
              <a:t>选择职称评审计划</a:t>
            </a:r>
            <a:endParaRPr lang="zh-CN" sz="3200" b="1">
              <a:latin typeface="楷体" panose="02010609060101010101" charset="-122"/>
              <a:ea typeface="楷体" panose="02010609060101010101" charset="-122"/>
              <a:cs typeface="楷体" panose="02010609060101010101" charset="-122"/>
            </a:endParaRPr>
          </a:p>
          <a:p>
            <a:r>
              <a:rPr lang="zh-CN"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1</a:t>
            </a:r>
            <a:r>
              <a:rPr lang="zh-CN" sz="3200">
                <a:latin typeface="仿宋_GB2312" panose="02010609030101010101" charset="-122"/>
                <a:ea typeface="仿宋_GB2312" panose="02010609030101010101" charset="-122"/>
                <a:cs typeface="仿宋_GB2312" panose="02010609030101010101" charset="-122"/>
              </a:rPr>
              <a:t>）勾选个人诚信承诺书后点击【确认并开始填报】</a:t>
            </a:r>
            <a:endParaRPr lang="zh-CN" sz="3200">
              <a:latin typeface="仿宋_GB2312" panose="02010609030101010101" charset="-122"/>
              <a:ea typeface="仿宋_GB2312" panose="02010609030101010101" charset="-122"/>
              <a:cs typeface="仿宋_GB2312" panose="02010609030101010101" charset="-122"/>
            </a:endParaRPr>
          </a:p>
        </p:txBody>
      </p:sp>
      <p:pic>
        <p:nvPicPr>
          <p:cNvPr id="3" name="图片 15"/>
          <p:cNvPicPr>
            <a:picLocks noChangeAspect="1"/>
          </p:cNvPicPr>
          <p:nvPr/>
        </p:nvPicPr>
        <p:blipFill>
          <a:blip r:embed="rId2"/>
          <a:stretch>
            <a:fillRect/>
          </a:stretch>
        </p:blipFill>
        <p:spPr>
          <a:xfrm>
            <a:off x="1329690" y="2087245"/>
            <a:ext cx="9576435" cy="4337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一定要选择个人登录</a:t>
            </a:r>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417195" y="620395"/>
            <a:ext cx="11214100" cy="3147695"/>
          </a:xfrm>
          <a:prstGeom prst="rect">
            <a:avLst/>
          </a:prstGeom>
          <a:noFill/>
        </p:spPr>
        <p:txBody>
          <a:bodyPr wrap="square" rtlCol="0">
            <a:noAutofit/>
          </a:bodyPr>
          <a:lstStyle/>
          <a:p>
            <a:r>
              <a:rPr lang="zh-CN" altLang="en-US"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2</a:t>
            </a:r>
            <a:r>
              <a:rPr lang="zh-CN" altLang="en-US" sz="3200">
                <a:latin typeface="仿宋_GB2312" panose="02010609030101010101" charset="-122"/>
                <a:ea typeface="仿宋_GB2312" panose="02010609030101010101" charset="-122"/>
                <a:cs typeface="仿宋_GB2312" panose="02010609030101010101" charset="-122"/>
              </a:rPr>
              <a:t>）</a:t>
            </a:r>
            <a:r>
              <a:rPr lang="en-US" sz="3200">
                <a:latin typeface="仿宋_GB2312" panose="02010609030101010101" charset="-122"/>
                <a:ea typeface="仿宋_GB2312" panose="02010609030101010101" charset="-122"/>
                <a:cs typeface="仿宋_GB2312" panose="02010609030101010101" charset="-122"/>
              </a:rPr>
              <a:t>申报信息填报</a:t>
            </a:r>
            <a:endParaRPr lang="en-US" sz="3200">
              <a:latin typeface="仿宋_GB2312" panose="02010609030101010101" charset="-122"/>
              <a:ea typeface="仿宋_GB2312" panose="02010609030101010101" charset="-122"/>
              <a:cs typeface="仿宋_GB2312" panose="02010609030101010101" charset="-122"/>
            </a:endParaRPr>
          </a:p>
          <a:p>
            <a:r>
              <a:rPr sz="3200">
                <a:latin typeface="仿宋_GB2312" panose="02010609030101010101" charset="-122"/>
                <a:ea typeface="仿宋_GB2312" panose="02010609030101010101" charset="-122"/>
                <a:cs typeface="仿宋_GB2312" panose="02010609030101010101" charset="-122"/>
              </a:rPr>
              <a:t>根据实际情况</a:t>
            </a:r>
            <a:r>
              <a:rPr lang="zh-CN" sz="3200">
                <a:latin typeface="仿宋_GB2312" panose="02010609030101010101" charset="-122"/>
                <a:ea typeface="仿宋_GB2312" panose="02010609030101010101" charset="-122"/>
                <a:cs typeface="仿宋_GB2312" panose="02010609030101010101" charset="-122"/>
              </a:rPr>
              <a:t>选择评委会名称。</a:t>
            </a:r>
            <a:r>
              <a:rPr sz="3200">
                <a:latin typeface="仿宋_GB2312" panose="02010609030101010101" charset="-122"/>
                <a:ea typeface="仿宋_GB2312" panose="02010609030101010101" charset="-122"/>
                <a:cs typeface="仿宋_GB2312" panose="02010609030101010101" charset="-122"/>
              </a:rPr>
              <a:t>点击右侧【更改】进行查询</a:t>
            </a:r>
            <a:r>
              <a:rPr lang="zh-CN" sz="3200">
                <a:latin typeface="仿宋_GB2312" panose="02010609030101010101" charset="-122"/>
                <a:ea typeface="仿宋_GB2312" panose="02010609030101010101" charset="-122"/>
                <a:cs typeface="仿宋_GB2312" panose="02010609030101010101" charset="-122"/>
              </a:rPr>
              <a:t>，选择正确的评委会。</a:t>
            </a:r>
            <a:endParaRPr lang="zh-CN" sz="3200">
              <a:latin typeface="仿宋_GB2312" panose="02010609030101010101" charset="-122"/>
              <a:ea typeface="仿宋_GB2312" panose="02010609030101010101" charset="-122"/>
              <a:cs typeface="仿宋_GB2312" panose="02010609030101010101" charset="-122"/>
            </a:endParaRPr>
          </a:p>
        </p:txBody>
      </p:sp>
      <p:pic>
        <p:nvPicPr>
          <p:cNvPr id="2" name="图片 3" descr="IMG_258"/>
          <p:cNvPicPr>
            <a:picLocks noChangeAspect="1"/>
          </p:cNvPicPr>
          <p:nvPr>
            <p:custDataLst>
              <p:tags r:id="rId2"/>
            </p:custDataLst>
          </p:nvPr>
        </p:nvPicPr>
        <p:blipFill>
          <a:blip r:embed="rId3"/>
          <a:stretch>
            <a:fillRect/>
          </a:stretch>
        </p:blipFill>
        <p:spPr>
          <a:xfrm>
            <a:off x="576580" y="2113915"/>
            <a:ext cx="9141460" cy="3997960"/>
          </a:xfrm>
          <a:prstGeom prst="rect">
            <a:avLst/>
          </a:prstGeom>
          <a:noFill/>
          <a:ln w="9525">
            <a:noFill/>
          </a:ln>
        </p:spPr>
      </p:pic>
      <p:cxnSp>
        <p:nvCxnSpPr>
          <p:cNvPr id="4" name="直接箭头连接符 3"/>
          <p:cNvCxnSpPr/>
          <p:nvPr>
            <p:custDataLst>
              <p:tags r:id="rId4"/>
            </p:custDataLst>
          </p:nvPr>
        </p:nvCxnSpPr>
        <p:spPr>
          <a:xfrm>
            <a:off x="4361815" y="4145280"/>
            <a:ext cx="946785" cy="9340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5"/>
            </p:custDataLst>
          </p:nvPr>
        </p:nvSpPr>
        <p:spPr>
          <a:xfrm>
            <a:off x="3919855" y="5147310"/>
            <a:ext cx="3571240" cy="297180"/>
          </a:xfrm>
          <a:prstGeom prst="rect">
            <a:avLst/>
          </a:prstGeom>
          <a:noFill/>
        </p:spPr>
        <p:txBody>
          <a:bodyPr wrap="square" rtlCol="0">
            <a:noAutofit/>
          </a:bodyPr>
          <a:lstStyle/>
          <a:p>
            <a:r>
              <a:rPr lang="zh-CN" altLang="en-US" b="1">
                <a:latin typeface="仿宋" panose="02010609060101010101" charset="-122"/>
                <a:ea typeface="仿宋" panose="02010609060101010101" charset="-122"/>
              </a:rPr>
              <a:t>点击更改，选择申报评委会</a:t>
            </a:r>
            <a:endParaRPr lang="zh-CN" altLang="en-US" b="1">
              <a:latin typeface="仿宋" panose="02010609060101010101" charset="-122"/>
              <a:ea typeface="仿宋" panose="02010609060101010101" charset="-122"/>
            </a:endParaRPr>
          </a:p>
        </p:txBody>
      </p:sp>
      <p:sp>
        <p:nvSpPr>
          <p:cNvPr id="3" name="文本框 2"/>
          <p:cNvSpPr txBox="1"/>
          <p:nvPr>
            <p:custDataLst>
              <p:tags r:id="rId6"/>
            </p:custDataLst>
          </p:nvPr>
        </p:nvSpPr>
        <p:spPr>
          <a:xfrm>
            <a:off x="9718040" y="2113915"/>
            <a:ext cx="2437130" cy="3801745"/>
          </a:xfrm>
          <a:prstGeom prst="rect">
            <a:avLst/>
          </a:prstGeom>
          <a:noFill/>
        </p:spPr>
        <p:txBody>
          <a:bodyPr wrap="square" rtlCol="0">
            <a:noAutofit/>
          </a:bodyPr>
          <a:lstStyle/>
          <a:p>
            <a:r>
              <a:rPr lang="zh-CN" altLang="en-US" sz="2800">
                <a:solidFill>
                  <a:srgbClr val="FF0000"/>
                </a:solidFill>
              </a:rPr>
              <a:t>注意：选择评委会提交审核之后无法修改，且每个申报对象只能申报</a:t>
            </a:r>
            <a:r>
              <a:rPr lang="en-US" altLang="zh-CN" sz="2800">
                <a:solidFill>
                  <a:srgbClr val="FF0000"/>
                </a:solidFill>
              </a:rPr>
              <a:t>3</a:t>
            </a:r>
            <a:r>
              <a:rPr lang="zh-CN" altLang="en-US" sz="2800">
                <a:solidFill>
                  <a:srgbClr val="FF0000"/>
                </a:solidFill>
              </a:rPr>
              <a:t>条记录，请申报个人一定要如实选择评委会。</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深度视觉·原创设计 https://www.docer.com/works?userid=22383862"/>
          <p:cNvSpPr/>
          <p:nvPr/>
        </p:nvSpPr>
        <p:spPr>
          <a:xfrm flipV="1">
            <a:off x="0" y="0"/>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深度视觉·原创设计 https://www.docer.com/works?userid=22383862"/>
          <p:cNvSpPr/>
          <p:nvPr/>
        </p:nvSpPr>
        <p:spPr>
          <a:xfrm flipH="1">
            <a:off x="4127096" y="4690853"/>
            <a:ext cx="8064904" cy="2167147"/>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深度视觉·原创设计 https://www.docer.com/works?userid=22383862"/>
          <p:cNvSpPr/>
          <p:nvPr/>
        </p:nvSpPr>
        <p:spPr>
          <a:xfrm>
            <a:off x="966087" y="1900802"/>
            <a:ext cx="2790968" cy="2790966"/>
          </a:xfrm>
          <a:prstGeom prst="ellips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深度视觉·原创设计 https://www.docer.com/works?userid=22383862"/>
          <p:cNvSpPr txBox="1"/>
          <p:nvPr/>
        </p:nvSpPr>
        <p:spPr>
          <a:xfrm>
            <a:off x="4294505" y="2367280"/>
            <a:ext cx="6097270" cy="2122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rPr>
              <a:t>系统的使用环境及账号体系介绍</a:t>
            </a:r>
            <a:endPar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endParaRPr>
          </a:p>
        </p:txBody>
      </p:sp>
      <p:pic>
        <p:nvPicPr>
          <p:cNvPr id="2"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7" name="深度视觉·原创设计 https://www.docer.com/works?userid=22383862"/>
          <p:cNvSpPr txBox="1"/>
          <p:nvPr>
            <p:custDataLst>
              <p:tags r:id="rId2"/>
            </p:custDataLst>
          </p:nvPr>
        </p:nvSpPr>
        <p:spPr>
          <a:xfrm>
            <a:off x="1660606" y="2512060"/>
            <a:ext cx="1402080" cy="1568450"/>
          </a:xfrm>
          <a:prstGeom prst="rect">
            <a:avLst/>
          </a:prstGeom>
          <a:noFill/>
        </p:spPr>
        <p:txBody>
          <a:bodyPr wrap="none" rtlCol="0" anchor="ctr">
            <a:spAutoFit/>
          </a:bodyPr>
          <a:lstStyle/>
          <a:p>
            <a:pPr algn="ctr"/>
            <a:r>
              <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 name="图片 1" descr="IMG_260"/>
          <p:cNvPicPr>
            <a:picLocks noChangeAspect="1"/>
          </p:cNvPicPr>
          <p:nvPr/>
        </p:nvPicPr>
        <p:blipFill>
          <a:blip r:embed="rId2"/>
          <a:stretch>
            <a:fillRect/>
          </a:stretch>
        </p:blipFill>
        <p:spPr>
          <a:xfrm>
            <a:off x="581660" y="1202055"/>
            <a:ext cx="11004550" cy="44538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73025" y="-243213"/>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文本框 13"/>
          <p:cNvSpPr txBox="1"/>
          <p:nvPr/>
        </p:nvSpPr>
        <p:spPr>
          <a:xfrm>
            <a:off x="372110" y="599440"/>
            <a:ext cx="11510010" cy="1568450"/>
          </a:xfrm>
          <a:prstGeom prst="rect">
            <a:avLst/>
          </a:prstGeom>
          <a:noFill/>
        </p:spPr>
        <p:txBody>
          <a:bodyPr wrap="square" rtlCol="0">
            <a:spAutoFit/>
          </a:bodyPr>
          <a:lstStyle/>
          <a:p>
            <a:r>
              <a:rPr lang="zh-CN" altLang="en-US" sz="3200">
                <a:latin typeface="仿宋_GB2312" panose="02010609030101010101" charset="-122"/>
                <a:ea typeface="仿宋_GB2312" panose="02010609030101010101" charset="-122"/>
              </a:rPr>
              <a:t>点击右侧【申报条件】可以查看申报专业的评审条件，相关信息核对无误后点击【确认并开始填报】，再次核对申报人员的申报信息，确认无误后点击【确定】。</a:t>
            </a:r>
            <a:endParaRPr lang="zh-CN" altLang="en-US" sz="3200">
              <a:latin typeface="仿宋_GB2312" panose="02010609030101010101" charset="-122"/>
              <a:ea typeface="仿宋_GB2312" panose="02010609030101010101"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 name="图片 9" descr="IMG_259"/>
          <p:cNvPicPr>
            <a:picLocks noChangeAspect="1"/>
          </p:cNvPicPr>
          <p:nvPr/>
        </p:nvPicPr>
        <p:blipFill>
          <a:blip r:embed="rId2"/>
          <a:stretch>
            <a:fillRect/>
          </a:stretch>
        </p:blipFill>
        <p:spPr>
          <a:xfrm>
            <a:off x="908050" y="2167890"/>
            <a:ext cx="10205720" cy="4155440"/>
          </a:xfrm>
          <a:prstGeom prst="rect">
            <a:avLst/>
          </a:prstGeom>
          <a:noFill/>
          <a:ln w="9525">
            <a:noFill/>
          </a:ln>
        </p:spPr>
      </p:pic>
      <p:sp>
        <p:nvSpPr>
          <p:cNvPr id="12" name="矩形 11"/>
          <p:cNvSpPr/>
          <p:nvPr/>
        </p:nvSpPr>
        <p:spPr>
          <a:xfrm>
            <a:off x="2537460" y="2736215"/>
            <a:ext cx="534035" cy="10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782320"/>
            <a:ext cx="11214100" cy="3147695"/>
          </a:xfrm>
          <a:prstGeom prst="rect">
            <a:avLst/>
          </a:prstGeom>
          <a:noFill/>
        </p:spPr>
        <p:txBody>
          <a:bodyPr wrap="square" rtlCol="0">
            <a:noAutofit/>
          </a:bodyPr>
          <a:lstStyle/>
          <a:p>
            <a:r>
              <a:rPr lang="zh-CN" altLang="en-US"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3</a:t>
            </a:r>
            <a:r>
              <a:rPr lang="zh-CN" altLang="en-US" sz="3200">
                <a:latin typeface="仿宋_GB2312" panose="02010609030101010101" charset="-122"/>
                <a:ea typeface="仿宋_GB2312" panose="02010609030101010101" charset="-122"/>
                <a:cs typeface="仿宋_GB2312" panose="02010609030101010101" charset="-122"/>
              </a:rPr>
              <a:t>）</a:t>
            </a:r>
            <a:r>
              <a:rPr lang="en-US" sz="3200">
                <a:latin typeface="仿宋_GB2312" panose="02010609030101010101" charset="-122"/>
                <a:ea typeface="仿宋_GB2312" panose="02010609030101010101" charset="-122"/>
                <a:cs typeface="仿宋_GB2312" panose="02010609030101010101" charset="-122"/>
              </a:rPr>
              <a:t>选择已发布所申报的职称评审计划，点击【开始申报】。</a:t>
            </a:r>
            <a:endParaRPr lang="en-US" sz="3200" b="1">
              <a:latin typeface="楷体" panose="02010609060101010101" charset="-122"/>
              <a:ea typeface="楷体" panose="02010609060101010101" charset="-122"/>
              <a:cs typeface="楷体" panose="02010609060101010101" charset="-122"/>
            </a:endParaRPr>
          </a:p>
          <a:p>
            <a:endParaRPr sz="3200">
              <a:solidFill>
                <a:srgbClr val="FF0000"/>
              </a:solidFill>
              <a:latin typeface="仿宋_GB2312" panose="02010609030101010101" charset="-122"/>
              <a:ea typeface="仿宋_GB2312" panose="02010609030101010101" charset="-122"/>
              <a:cs typeface="仿宋_GB2312" panose="02010609030101010101" charset="-122"/>
            </a:endParaRPr>
          </a:p>
          <a:p>
            <a:r>
              <a:rPr sz="3200">
                <a:solidFill>
                  <a:srgbClr val="FF0000"/>
                </a:solidFill>
                <a:latin typeface="仿宋_GB2312" panose="02010609030101010101" charset="-122"/>
                <a:ea typeface="仿宋_GB2312" panose="02010609030101010101" charset="-122"/>
                <a:cs typeface="仿宋_GB2312" panose="02010609030101010101" charset="-122"/>
              </a:rPr>
              <a:t>说明：在职称评审计划中，如若未发现本人所要申报的职称评审计划，请保证</a:t>
            </a:r>
            <a:r>
              <a:rPr lang="zh-CN" sz="3200">
                <a:solidFill>
                  <a:srgbClr val="FF0000"/>
                </a:solidFill>
                <a:latin typeface="仿宋_GB2312" panose="02010609030101010101" charset="-122"/>
                <a:ea typeface="仿宋_GB2312" panose="02010609030101010101" charset="-122"/>
                <a:cs typeface="仿宋_GB2312" panose="02010609030101010101" charset="-122"/>
              </a:rPr>
              <a:t>选择的</a:t>
            </a:r>
            <a:r>
              <a:rPr sz="3200">
                <a:solidFill>
                  <a:srgbClr val="FF0000"/>
                </a:solidFill>
                <a:latin typeface="仿宋_GB2312" panose="02010609030101010101" charset="-122"/>
                <a:ea typeface="仿宋_GB2312" panose="02010609030101010101" charset="-122"/>
                <a:cs typeface="仿宋_GB2312" panose="02010609030101010101" charset="-122"/>
              </a:rPr>
              <a:t>评委会已经发布对应的职称评审计划。</a:t>
            </a:r>
            <a:endParaRPr sz="3200">
              <a:solidFill>
                <a:srgbClr val="FF0000"/>
              </a:solidFill>
              <a:latin typeface="仿宋_GB2312" panose="02010609030101010101" charset="-122"/>
              <a:ea typeface="仿宋_GB2312" panose="02010609030101010101" charset="-122"/>
              <a:cs typeface="仿宋_GB2312" panose="0201060903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620395"/>
            <a:ext cx="11214100" cy="3147695"/>
          </a:xfrm>
          <a:prstGeom prst="rect">
            <a:avLst/>
          </a:prstGeom>
          <a:noFill/>
        </p:spPr>
        <p:txBody>
          <a:bodyPr wrap="square" rtlCol="0">
            <a:noAutofit/>
          </a:bodyPr>
          <a:lstStyle/>
          <a:p>
            <a:r>
              <a:rPr lang="en-US" sz="3200" b="1">
                <a:latin typeface="楷体" panose="02010609060101010101" charset="-122"/>
                <a:ea typeface="楷体" panose="02010609060101010101" charset="-122"/>
                <a:cs typeface="楷体" panose="02010609060101010101" charset="-122"/>
              </a:rPr>
              <a:t>2.</a:t>
            </a:r>
            <a:r>
              <a:rPr lang="zh-CN" altLang="en-US" sz="3200" b="1">
                <a:latin typeface="楷体" panose="02010609060101010101" charset="-122"/>
                <a:ea typeface="楷体" panose="02010609060101010101" charset="-122"/>
                <a:cs typeface="楷体" panose="02010609060101010101" charset="-122"/>
              </a:rPr>
              <a:t>信息填报</a:t>
            </a:r>
            <a:endParaRPr lang="zh-CN" altLang="en-US" sz="3200" b="1">
              <a:latin typeface="楷体" panose="02010609060101010101" charset="-122"/>
              <a:ea typeface="楷体" panose="02010609060101010101" charset="-122"/>
              <a:cs typeface="楷体" panose="02010609060101010101" charset="-122"/>
            </a:endParaRPr>
          </a:p>
          <a:p>
            <a:r>
              <a:rPr sz="3200">
                <a:latin typeface="仿宋_GB2312" panose="02010609030101010101" charset="-122"/>
                <a:ea typeface="仿宋_GB2312" panose="02010609030101010101" charset="-122"/>
                <a:cs typeface="仿宋_GB2312" panose="02010609030101010101" charset="-122"/>
              </a:rPr>
              <a:t>（1）基本信息（基本信息、任职资格信息、任职以来主要工作业绩和履行岗位职责情况、年度考核情况）</a:t>
            </a:r>
            <a:endParaRPr sz="3200">
              <a:latin typeface="仿宋_GB2312" panose="02010609030101010101" charset="-122"/>
              <a:ea typeface="仿宋_GB2312" panose="02010609030101010101" charset="-122"/>
              <a:cs typeface="仿宋_GB2312" panose="0201060903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9" name="图片 7" descr="IMG_262"/>
          <p:cNvPicPr>
            <a:picLocks noChangeAspect="1"/>
          </p:cNvPicPr>
          <p:nvPr>
            <p:custDataLst>
              <p:tags r:id="rId2"/>
            </p:custDataLst>
          </p:nvPr>
        </p:nvPicPr>
        <p:blipFill>
          <a:blip r:embed="rId3"/>
          <a:stretch>
            <a:fillRect/>
          </a:stretch>
        </p:blipFill>
        <p:spPr>
          <a:xfrm>
            <a:off x="951865" y="2224405"/>
            <a:ext cx="9747250" cy="4329430"/>
          </a:xfrm>
          <a:prstGeom prst="rect">
            <a:avLst/>
          </a:prstGeom>
          <a:noFill/>
          <a:ln w="9525">
            <a:noFill/>
          </a:ln>
        </p:spPr>
      </p:pic>
      <p:sp>
        <p:nvSpPr>
          <p:cNvPr id="11" name="文本框 10"/>
          <p:cNvSpPr txBox="1"/>
          <p:nvPr>
            <p:custDataLst>
              <p:tags r:id="rId4"/>
            </p:custDataLst>
          </p:nvPr>
        </p:nvSpPr>
        <p:spPr>
          <a:xfrm>
            <a:off x="978535" y="5288915"/>
            <a:ext cx="9720580" cy="368300"/>
          </a:xfrm>
          <a:prstGeom prst="rect">
            <a:avLst/>
          </a:prstGeom>
          <a:noFill/>
        </p:spPr>
        <p:txBody>
          <a:bodyPr wrap="square" rtlCol="0">
            <a:spAutoFit/>
          </a:bodyPr>
          <a:lstStyle/>
          <a:p>
            <a:r>
              <a:rPr lang="zh-CN" altLang="en-US" b="1">
                <a:latin typeface="仿宋" panose="02010609060101010101" charset="-122"/>
                <a:ea typeface="仿宋" panose="02010609060101010101" charset="-122"/>
              </a:rPr>
              <a:t>当前页面基本信息填写并保存后，本次申报才会被保存，否则</a:t>
            </a:r>
            <a:r>
              <a:rPr lang="zh-CN" altLang="en-US" b="1">
                <a:latin typeface="仿宋" panose="02010609060101010101" charset="-122"/>
                <a:ea typeface="仿宋" panose="02010609060101010101" charset="-122"/>
                <a:sym typeface="+mn-ea"/>
              </a:rPr>
              <a:t>需重新选择推荐单位与评委会。</a:t>
            </a:r>
            <a:endParaRPr lang="zh-CN" altLang="en-US"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542290"/>
            <a:ext cx="11214100" cy="3147695"/>
          </a:xfrm>
          <a:prstGeom prst="rect">
            <a:avLst/>
          </a:prstGeom>
          <a:noFill/>
        </p:spPr>
        <p:txBody>
          <a:bodyPr wrap="square" rtlCol="0">
            <a:noAutofit/>
          </a:bodyPr>
          <a:lstStyle/>
          <a:p>
            <a:r>
              <a:rPr lang="zh-CN" altLang="en-US"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2</a:t>
            </a:r>
            <a:r>
              <a:rPr lang="zh-CN" altLang="en-US" sz="3200">
                <a:latin typeface="仿宋_GB2312" panose="02010609030101010101" charset="-122"/>
                <a:ea typeface="仿宋_GB2312" panose="02010609030101010101" charset="-122"/>
                <a:cs typeface="仿宋_GB2312" panose="02010609030101010101" charset="-122"/>
              </a:rPr>
              <a:t>）学习信息（教育经历、培训经历）结合个人实际情况填写</a:t>
            </a:r>
            <a:r>
              <a:rPr lang="en-US" sz="3200">
                <a:latin typeface="仿宋_GB2312" panose="02010609030101010101" charset="-122"/>
                <a:ea typeface="仿宋_GB2312" panose="02010609030101010101" charset="-122"/>
                <a:cs typeface="仿宋_GB2312" panose="02010609030101010101" charset="-122"/>
              </a:rPr>
              <a:t>相关信息，其中教育经历的学历类型需要分别填写</a:t>
            </a:r>
            <a:r>
              <a:rPr lang="en-US" sz="3200">
                <a:highlight>
                  <a:srgbClr val="FFFF00"/>
                </a:highlight>
                <a:latin typeface="仿宋_GB2312" panose="02010609030101010101" charset="-122"/>
                <a:ea typeface="仿宋_GB2312" panose="02010609030101010101" charset="-122"/>
                <a:cs typeface="仿宋_GB2312" panose="02010609030101010101" charset="-122"/>
              </a:rPr>
              <a:t>申报学历</a:t>
            </a:r>
            <a:r>
              <a:rPr lang="en-US" sz="3200">
                <a:latin typeface="仿宋_GB2312" panose="02010609030101010101" charset="-122"/>
                <a:ea typeface="仿宋_GB2312" panose="02010609030101010101" charset="-122"/>
                <a:cs typeface="仿宋_GB2312" panose="02010609030101010101" charset="-122"/>
              </a:rPr>
              <a:t>、</a:t>
            </a:r>
            <a:r>
              <a:rPr lang="en-US" sz="3200">
                <a:highlight>
                  <a:srgbClr val="FFFF00"/>
                </a:highlight>
                <a:latin typeface="仿宋_GB2312" panose="02010609030101010101" charset="-122"/>
                <a:ea typeface="仿宋_GB2312" panose="02010609030101010101" charset="-122"/>
                <a:cs typeface="仿宋_GB2312" panose="02010609030101010101" charset="-122"/>
              </a:rPr>
              <a:t>基础学历</a:t>
            </a:r>
            <a:r>
              <a:rPr lang="en-US" sz="3200">
                <a:latin typeface="仿宋_GB2312" panose="02010609030101010101" charset="-122"/>
                <a:ea typeface="仿宋_GB2312" panose="02010609030101010101" charset="-122"/>
                <a:cs typeface="仿宋_GB2312" panose="02010609030101010101" charset="-122"/>
              </a:rPr>
              <a:t>和最高学历信息，</a:t>
            </a:r>
            <a:r>
              <a:rPr lang="zh-CN" altLang="en-US" sz="3200">
                <a:latin typeface="仿宋_GB2312" panose="02010609030101010101" charset="-122"/>
                <a:ea typeface="仿宋_GB2312" panose="02010609030101010101" charset="-122"/>
                <a:cs typeface="仿宋_GB2312" panose="02010609030101010101" charset="-122"/>
              </a:rPr>
              <a:t>填写完成后</a:t>
            </a:r>
            <a:r>
              <a:rPr lang="en-US" sz="3200">
                <a:latin typeface="仿宋_GB2312" panose="02010609030101010101" charset="-122"/>
                <a:ea typeface="仿宋_GB2312" panose="02010609030101010101" charset="-122"/>
                <a:cs typeface="仿宋_GB2312" panose="02010609030101010101" charset="-122"/>
              </a:rPr>
              <a:t>选择【下一步】。</a:t>
            </a:r>
            <a:endParaRPr lang="en-US" sz="3200">
              <a:latin typeface="仿宋_GB2312" panose="02010609030101010101" charset="-122"/>
              <a:ea typeface="仿宋_GB2312" panose="02010609030101010101" charset="-122"/>
              <a:cs typeface="仿宋_GB2312" panose="02010609030101010101" charset="-122"/>
            </a:endParaRPr>
          </a:p>
          <a:p>
            <a:endParaRPr sz="3200">
              <a:latin typeface="仿宋_GB2312" panose="02010609030101010101" charset="-122"/>
              <a:ea typeface="仿宋_GB2312" panose="02010609030101010101" charset="-122"/>
              <a:cs typeface="仿宋_GB2312" panose="0201060903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custDataLst>
              <p:tags r:id="rId2"/>
            </p:custDataLst>
          </p:nvPr>
        </p:nvPicPr>
        <p:blipFill>
          <a:blip r:embed="rId3"/>
          <a:srcRect t="4876"/>
          <a:stretch>
            <a:fillRect/>
          </a:stretch>
        </p:blipFill>
        <p:spPr>
          <a:xfrm>
            <a:off x="207645" y="2137410"/>
            <a:ext cx="11776710" cy="3406775"/>
          </a:xfrm>
          <a:prstGeom prst="rect">
            <a:avLst/>
          </a:prstGeom>
        </p:spPr>
      </p:pic>
      <p:sp>
        <p:nvSpPr>
          <p:cNvPr id="2" name="文本框 1"/>
          <p:cNvSpPr txBox="1"/>
          <p:nvPr/>
        </p:nvSpPr>
        <p:spPr>
          <a:xfrm>
            <a:off x="361950" y="5628005"/>
            <a:ext cx="11313160" cy="953135"/>
          </a:xfrm>
          <a:prstGeom prst="rect">
            <a:avLst/>
          </a:prstGeom>
          <a:noFill/>
        </p:spPr>
        <p:txBody>
          <a:bodyPr wrap="square" rtlCol="0">
            <a:spAutoFit/>
          </a:bodyPr>
          <a:lstStyle/>
          <a:p>
            <a:r>
              <a:rPr lang="zh-CN" altLang="en-US" sz="2800">
                <a:solidFill>
                  <a:srgbClr val="FF0000"/>
                </a:solidFill>
              </a:rPr>
              <a:t>注意：基础学历和申报学历为必填项，填写完成后在</a:t>
            </a:r>
            <a:r>
              <a:rPr lang="en-US" altLang="zh-CN" sz="2800">
                <a:solidFill>
                  <a:srgbClr val="FF0000"/>
                </a:solidFill>
              </a:rPr>
              <a:t>“</a:t>
            </a:r>
            <a:r>
              <a:rPr lang="zh-CN" altLang="en-US" sz="2800">
                <a:solidFill>
                  <a:srgbClr val="FF0000"/>
                </a:solidFill>
              </a:rPr>
              <a:t>附件上传</a:t>
            </a:r>
            <a:r>
              <a:rPr lang="en-US" altLang="zh-CN" sz="2800">
                <a:solidFill>
                  <a:srgbClr val="FF0000"/>
                </a:solidFill>
              </a:rPr>
              <a:t>”</a:t>
            </a:r>
            <a:r>
              <a:rPr lang="zh-CN" altLang="en-US" sz="2800">
                <a:solidFill>
                  <a:srgbClr val="FF0000"/>
                </a:solidFill>
              </a:rPr>
              <a:t>中上传毕业证、学位证等。</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469900"/>
            <a:ext cx="11214100" cy="3147695"/>
          </a:xfrm>
          <a:prstGeom prst="rect">
            <a:avLst/>
          </a:prstGeom>
          <a:noFill/>
        </p:spPr>
        <p:txBody>
          <a:bodyPr wrap="square" rtlCol="0">
            <a:noAutofit/>
          </a:bodyPr>
          <a:lstStyle/>
          <a:p>
            <a:r>
              <a:rPr lang="zh-CN" altLang="en-US"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3</a:t>
            </a:r>
            <a:r>
              <a:rPr lang="zh-CN" altLang="en-US"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工作业绩（主要专业技术工作业绩、工作经历）结合个人实际情况填写相关信息，其中【工作业绩】的符合条款一项需要根据实际情况进行选择，每项信息填写完毕后选择【下一步】。</a:t>
            </a:r>
            <a:endParaRPr sz="3200">
              <a:latin typeface="仿宋_GB2312" panose="02010609030101010101" charset="-122"/>
              <a:ea typeface="仿宋_GB2312" panose="02010609030101010101" charset="-122"/>
              <a:cs typeface="仿宋_GB2312" panose="02010609030101010101" charset="-122"/>
            </a:endParaRPr>
          </a:p>
          <a:p>
            <a:endParaRPr sz="3200">
              <a:latin typeface="仿宋_GB2312" panose="02010609030101010101" charset="-122"/>
              <a:ea typeface="仿宋_GB2312" panose="02010609030101010101" charset="-122"/>
              <a:cs typeface="仿宋_GB2312" panose="02010609030101010101"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p:cNvPicPr>
            <a:picLocks noChangeAspect="1"/>
          </p:cNvPicPr>
          <p:nvPr>
            <p:custDataLst>
              <p:tags r:id="rId2"/>
            </p:custDataLst>
          </p:nvPr>
        </p:nvPicPr>
        <p:blipFill>
          <a:blip r:embed="rId3"/>
          <a:stretch>
            <a:fillRect/>
          </a:stretch>
        </p:blipFill>
        <p:spPr>
          <a:xfrm>
            <a:off x="352425" y="2465070"/>
            <a:ext cx="11487150" cy="3376295"/>
          </a:xfrm>
          <a:prstGeom prst="rect">
            <a:avLst/>
          </a:prstGeom>
        </p:spPr>
      </p:pic>
      <p:sp>
        <p:nvSpPr>
          <p:cNvPr id="2" name="文本框 1"/>
          <p:cNvSpPr txBox="1"/>
          <p:nvPr>
            <p:custDataLst>
              <p:tags r:id="rId4"/>
            </p:custDataLst>
          </p:nvPr>
        </p:nvSpPr>
        <p:spPr>
          <a:xfrm>
            <a:off x="417195" y="5979160"/>
            <a:ext cx="11313160" cy="521970"/>
          </a:xfrm>
          <a:prstGeom prst="rect">
            <a:avLst/>
          </a:prstGeom>
          <a:noFill/>
        </p:spPr>
        <p:txBody>
          <a:bodyPr wrap="square" rtlCol="0">
            <a:spAutoFit/>
          </a:bodyPr>
          <a:lstStyle/>
          <a:p>
            <a:r>
              <a:rPr lang="zh-CN" altLang="en-US" sz="2800">
                <a:solidFill>
                  <a:srgbClr val="FF0000"/>
                </a:solidFill>
              </a:rPr>
              <a:t>注意：在</a:t>
            </a:r>
            <a:r>
              <a:rPr lang="en-US" altLang="zh-CN" sz="2800">
                <a:solidFill>
                  <a:srgbClr val="FF0000"/>
                </a:solidFill>
              </a:rPr>
              <a:t>“</a:t>
            </a:r>
            <a:r>
              <a:rPr lang="zh-CN" altLang="en-US" sz="2800">
                <a:solidFill>
                  <a:srgbClr val="FF0000"/>
                </a:solidFill>
              </a:rPr>
              <a:t>附件上传</a:t>
            </a:r>
            <a:r>
              <a:rPr lang="en-US" altLang="zh-CN" sz="2800">
                <a:solidFill>
                  <a:srgbClr val="FF0000"/>
                </a:solidFill>
              </a:rPr>
              <a:t>”</a:t>
            </a:r>
            <a:r>
              <a:rPr lang="zh-CN" altLang="en-US" sz="2800">
                <a:solidFill>
                  <a:srgbClr val="FF0000"/>
                </a:solidFill>
              </a:rPr>
              <a:t>中上传业绩证明材料。</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657860"/>
            <a:ext cx="11535410" cy="3110230"/>
          </a:xfrm>
          <a:prstGeom prst="rect">
            <a:avLst/>
          </a:prstGeom>
          <a:noFill/>
        </p:spPr>
        <p:txBody>
          <a:bodyPr wrap="square" rtlCol="0">
            <a:noAutofit/>
          </a:bodyPr>
          <a:lstStyle/>
          <a:p>
            <a:r>
              <a:rPr lang="zh-CN" altLang="en-US" sz="3200" dirty="0">
                <a:latin typeface="仿宋_GB2312" panose="02010609030101010101" charset="-122"/>
                <a:ea typeface="仿宋_GB2312" panose="02010609030101010101" charset="-122"/>
                <a:cs typeface="仿宋_GB2312" panose="02010609030101010101" charset="-122"/>
              </a:rPr>
              <a:t>（</a:t>
            </a:r>
            <a:r>
              <a:rPr lang="en-US" altLang="zh-CN" sz="3200" dirty="0">
                <a:latin typeface="仿宋_GB2312" panose="02010609030101010101" charset="-122"/>
                <a:ea typeface="仿宋_GB2312" panose="02010609030101010101" charset="-122"/>
                <a:cs typeface="仿宋_GB2312" panose="02010609030101010101" charset="-122"/>
              </a:rPr>
              <a:t>4</a:t>
            </a:r>
            <a:r>
              <a:rPr lang="zh-CN" altLang="en-US" sz="3200" dirty="0">
                <a:latin typeface="仿宋_GB2312" panose="02010609030101010101" charset="-122"/>
                <a:ea typeface="仿宋_GB2312" panose="02010609030101010101" charset="-122"/>
                <a:cs typeface="仿宋_GB2312" panose="02010609030101010101" charset="-122"/>
              </a:rPr>
              <a:t>）</a:t>
            </a:r>
            <a:r>
              <a:rPr sz="3200" dirty="0" err="1">
                <a:latin typeface="仿宋_GB2312" panose="02010609030101010101" charset="-122"/>
                <a:ea typeface="仿宋_GB2312" panose="02010609030101010101" charset="-122"/>
                <a:cs typeface="仿宋_GB2312" panose="02010609030101010101" charset="-122"/>
              </a:rPr>
              <a:t>业绩</a:t>
            </a:r>
            <a:r>
              <a:rPr lang="zh-CN" sz="3200" dirty="0">
                <a:latin typeface="仿宋_GB2312" panose="02010609030101010101" charset="-122"/>
                <a:ea typeface="仿宋_GB2312" panose="02010609030101010101" charset="-122"/>
                <a:cs typeface="仿宋_GB2312" panose="02010609030101010101" charset="-122"/>
              </a:rPr>
              <a:t>成果</a:t>
            </a:r>
            <a:r>
              <a:rPr sz="3200" dirty="0">
                <a:latin typeface="仿宋_GB2312" panose="02010609030101010101" charset="-122"/>
                <a:ea typeface="仿宋_GB2312" panose="02010609030101010101" charset="-122"/>
                <a:cs typeface="仿宋_GB2312" panose="02010609030101010101" charset="-122"/>
              </a:rPr>
              <a:t>（</a:t>
            </a:r>
            <a:r>
              <a:rPr sz="3200" dirty="0" err="1">
                <a:latin typeface="仿宋_GB2312" panose="02010609030101010101" charset="-122"/>
                <a:ea typeface="仿宋_GB2312" panose="02010609030101010101" charset="-122"/>
                <a:cs typeface="仿宋_GB2312" panose="02010609030101010101" charset="-122"/>
                <a:sym typeface="+mn-ea"/>
              </a:rPr>
              <a:t>著作</a:t>
            </a:r>
            <a:r>
              <a:rPr sz="3200" dirty="0" err="1">
                <a:latin typeface="仿宋_GB2312" panose="02010609030101010101" charset="-122"/>
                <a:ea typeface="仿宋_GB2312" panose="02010609030101010101" charset="-122"/>
                <a:cs typeface="仿宋_GB2312" panose="02010609030101010101" charset="-122"/>
              </a:rPr>
              <a:t>信息、</a:t>
            </a:r>
            <a:r>
              <a:rPr sz="3200" dirty="0" err="1">
                <a:latin typeface="仿宋_GB2312" panose="02010609030101010101" charset="-122"/>
                <a:ea typeface="仿宋_GB2312" panose="02010609030101010101" charset="-122"/>
                <a:cs typeface="仿宋_GB2312" panose="02010609030101010101" charset="-122"/>
                <a:sym typeface="+mn-ea"/>
              </a:rPr>
              <a:t>专利信息、论文信息、</a:t>
            </a:r>
            <a:r>
              <a:rPr sz="3200" dirty="0" err="1">
                <a:latin typeface="仿宋_GB2312" panose="02010609030101010101" charset="-122"/>
                <a:ea typeface="仿宋_GB2312" panose="02010609030101010101" charset="-122"/>
                <a:cs typeface="仿宋_GB2312" panose="02010609030101010101" charset="-122"/>
              </a:rPr>
              <a:t>获奖信息</a:t>
            </a:r>
            <a:r>
              <a:rPr sz="3200" dirty="0">
                <a:latin typeface="仿宋_GB2312" panose="02010609030101010101" charset="-122"/>
                <a:ea typeface="仿宋_GB2312" panose="02010609030101010101" charset="-122"/>
                <a:cs typeface="仿宋_GB2312" panose="02010609030101010101" charset="-122"/>
              </a:rPr>
              <a:t>）</a:t>
            </a:r>
            <a:endParaRPr sz="3200" dirty="0">
              <a:latin typeface="仿宋_GB2312" panose="02010609030101010101" charset="-122"/>
              <a:ea typeface="仿宋_GB2312" panose="02010609030101010101" charset="-122"/>
              <a:cs typeface="仿宋_GB2312" panose="02010609030101010101" charset="-122"/>
            </a:endParaRPr>
          </a:p>
          <a:p>
            <a:r>
              <a:rPr sz="3200" dirty="0" err="1">
                <a:latin typeface="仿宋_GB2312" panose="02010609030101010101" charset="-122"/>
                <a:ea typeface="仿宋_GB2312" panose="02010609030101010101" charset="-122"/>
                <a:cs typeface="仿宋_GB2312" panose="02010609030101010101" charset="-122"/>
              </a:rPr>
              <a:t>结合个人实际情况填写相关信息，每项信息填写完毕后选择【保存</a:t>
            </a:r>
            <a:r>
              <a:rPr sz="3200" dirty="0">
                <a:latin typeface="仿宋_GB2312" panose="02010609030101010101" charset="-122"/>
                <a:ea typeface="仿宋_GB2312" panose="02010609030101010101" charset="-122"/>
                <a:cs typeface="仿宋_GB2312" panose="02010609030101010101" charset="-122"/>
              </a:rPr>
              <a:t>】。</a:t>
            </a:r>
            <a:endParaRPr sz="3200" dirty="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custDataLst>
              <p:tags r:id="rId2"/>
            </p:custDataLst>
          </p:nvPr>
        </p:nvSpPr>
        <p:spPr>
          <a:xfrm>
            <a:off x="640080" y="5426075"/>
            <a:ext cx="10991215" cy="1507490"/>
          </a:xfrm>
          <a:prstGeom prst="rect">
            <a:avLst/>
          </a:prstGeom>
          <a:noFill/>
        </p:spPr>
        <p:txBody>
          <a:bodyPr wrap="square" rtlCol="0">
            <a:noAutofit/>
          </a:bodyPr>
          <a:lstStyle/>
          <a:p>
            <a:endParaRPr sz="2400">
              <a:solidFill>
                <a:srgbClr val="FF0000"/>
              </a:solidFill>
              <a:latin typeface="仿宋_GB2312" panose="02010609030101010101" charset="-122"/>
              <a:ea typeface="仿宋_GB2312" panose="02010609030101010101" charset="-122"/>
              <a:cs typeface="仿宋_GB2312" panose="02010609030101010101" charset="-122"/>
            </a:endParaRPr>
          </a:p>
        </p:txBody>
      </p:sp>
      <p:pic>
        <p:nvPicPr>
          <p:cNvPr id="2" name="图片 1"/>
          <p:cNvPicPr>
            <a:picLocks noChangeAspect="1"/>
          </p:cNvPicPr>
          <p:nvPr>
            <p:custDataLst>
              <p:tags r:id="rId3"/>
            </p:custDataLst>
          </p:nvPr>
        </p:nvPicPr>
        <p:blipFill>
          <a:blip r:embed="rId4"/>
          <a:stretch>
            <a:fillRect/>
          </a:stretch>
        </p:blipFill>
        <p:spPr>
          <a:xfrm>
            <a:off x="405035" y="2529213"/>
            <a:ext cx="11535410"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一定要选择个人登录</a:t>
            </a:r>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417195" y="620395"/>
            <a:ext cx="11214100" cy="3147695"/>
          </a:xfrm>
          <a:prstGeom prst="rect">
            <a:avLst/>
          </a:prstGeom>
          <a:noFill/>
        </p:spPr>
        <p:txBody>
          <a:bodyPr wrap="square" rtlCol="0">
            <a:noAutofit/>
          </a:bodyPr>
          <a:lstStyle/>
          <a:p>
            <a:r>
              <a:rPr lang="en-US" sz="3200" b="1">
                <a:latin typeface="楷体" panose="02010609060101010101" charset="-122"/>
                <a:ea typeface="楷体" panose="02010609060101010101" charset="-122"/>
                <a:cs typeface="楷体" panose="02010609060101010101" charset="-122"/>
              </a:rPr>
              <a:t>3.</a:t>
            </a:r>
            <a:r>
              <a:rPr lang="zh-CN" altLang="en-US" sz="3200" b="1">
                <a:latin typeface="楷体" panose="02010609060101010101" charset="-122"/>
                <a:ea typeface="楷体" panose="02010609060101010101" charset="-122"/>
                <a:cs typeface="楷体" panose="02010609060101010101" charset="-122"/>
              </a:rPr>
              <a:t>附件上传</a:t>
            </a:r>
            <a:endParaRPr lang="zh-CN" altLang="en-US" sz="3200" b="1">
              <a:latin typeface="楷体" panose="02010609060101010101" charset="-122"/>
              <a:ea typeface="楷体" panose="02010609060101010101" charset="-122"/>
              <a:cs typeface="楷体" panose="02010609060101010101" charset="-122"/>
            </a:endParaRPr>
          </a:p>
          <a:p>
            <a:r>
              <a:rPr lang="zh-CN" altLang="en-US" sz="3200">
                <a:latin typeface="仿宋_GB2312" panose="02010609030101010101" charset="-122"/>
                <a:ea typeface="仿宋_GB2312" panose="02010609030101010101" charset="-122"/>
                <a:cs typeface="仿宋_GB2312" panose="02010609030101010101" charset="-122"/>
              </a:rPr>
              <a:t>需要上传个人诚信承诺书、身份证等附件，上传完成后点击【下一步】。</a:t>
            </a:r>
            <a:endParaRPr lang="zh-CN" altLang="en-US" sz="3200" b="1">
              <a:latin typeface="楷体" panose="02010609060101010101" charset="-122"/>
              <a:ea typeface="楷体" panose="02010609060101010101" charset="-122"/>
              <a:cs typeface="楷体" panose="02010609060101010101" charset="-122"/>
            </a:endParaRPr>
          </a:p>
          <a:p>
            <a:endParaRPr sz="3200">
              <a:latin typeface="仿宋_GB2312" panose="02010609030101010101" charset="-122"/>
              <a:ea typeface="仿宋_GB2312" panose="02010609030101010101" charset="-122"/>
              <a:cs typeface="仿宋_GB2312" panose="02010609030101010101" charset="-122"/>
            </a:endParaRPr>
          </a:p>
        </p:txBody>
      </p:sp>
      <p:pic>
        <p:nvPicPr>
          <p:cNvPr id="3" name="图片 2"/>
          <p:cNvPicPr>
            <a:picLocks noChangeAspect="1"/>
          </p:cNvPicPr>
          <p:nvPr>
            <p:custDataLst>
              <p:tags r:id="rId2"/>
            </p:custDataLst>
          </p:nvPr>
        </p:nvPicPr>
        <p:blipFill>
          <a:blip r:embed="rId3"/>
          <a:stretch>
            <a:fillRect/>
          </a:stretch>
        </p:blipFill>
        <p:spPr>
          <a:xfrm>
            <a:off x="276860" y="2122170"/>
            <a:ext cx="11638280" cy="412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一定要选择个人登录</a:t>
            </a:r>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417195" y="469900"/>
            <a:ext cx="11214100" cy="3147695"/>
          </a:xfrm>
          <a:prstGeom prst="rect">
            <a:avLst/>
          </a:prstGeom>
          <a:noFill/>
        </p:spPr>
        <p:txBody>
          <a:bodyPr wrap="square" rtlCol="0">
            <a:noAutofit/>
          </a:bodyPr>
          <a:lstStyle/>
          <a:p>
            <a:r>
              <a:rPr lang="en-US" sz="3200" b="1">
                <a:latin typeface="楷体" panose="02010609060101010101" charset="-122"/>
                <a:ea typeface="楷体" panose="02010609060101010101" charset="-122"/>
                <a:cs typeface="楷体" panose="02010609060101010101" charset="-122"/>
              </a:rPr>
              <a:t>4.</a:t>
            </a:r>
            <a:r>
              <a:rPr lang="zh-CN" altLang="en-US" sz="3200" b="1">
                <a:latin typeface="楷体" panose="02010609060101010101" charset="-122"/>
                <a:ea typeface="楷体" panose="02010609060101010101" charset="-122"/>
                <a:cs typeface="楷体" panose="02010609060101010101" charset="-122"/>
              </a:rPr>
              <a:t>提交审核</a:t>
            </a:r>
            <a:endParaRPr lang="zh-CN" altLang="en-US" sz="3200" b="1">
              <a:latin typeface="楷体" panose="02010609060101010101" charset="-122"/>
              <a:ea typeface="楷体" panose="02010609060101010101" charset="-122"/>
              <a:cs typeface="楷体" panose="02010609060101010101" charset="-122"/>
            </a:endParaRPr>
          </a:p>
          <a:p>
            <a:r>
              <a:rPr lang="zh-CN" altLang="en-US" sz="3200">
                <a:latin typeface="仿宋_GB2312" panose="02010609030101010101" charset="-122"/>
                <a:ea typeface="仿宋_GB2312" panose="02010609030101010101" charset="-122"/>
                <a:cs typeface="仿宋_GB2312" panose="02010609030101010101" charset="-122"/>
              </a:rPr>
              <a:t>在【申报信息确认】页面，核对申报信息后分别选择【申报表册预览】、【一览表预览】、【填报信息预览】，核对填报的相关信息，确认无误后点击【提交】。</a:t>
            </a:r>
            <a:endParaRPr lang="zh-CN" altLang="en-US" sz="3200">
              <a:latin typeface="仿宋_GB2312" panose="02010609030101010101" charset="-122"/>
              <a:ea typeface="仿宋_GB2312" panose="02010609030101010101" charset="-122"/>
              <a:cs typeface="仿宋_GB2312" panose="02010609030101010101" charset="-122"/>
            </a:endParaRPr>
          </a:p>
          <a:p>
            <a:endParaRPr sz="320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custDataLst>
              <p:tags r:id="rId2"/>
            </p:custDataLst>
          </p:nvPr>
        </p:nvSpPr>
        <p:spPr>
          <a:xfrm>
            <a:off x="1003935" y="5765800"/>
            <a:ext cx="10357485" cy="501015"/>
          </a:xfrm>
          <a:prstGeom prst="rect">
            <a:avLst/>
          </a:prstGeom>
          <a:noFill/>
        </p:spPr>
        <p:txBody>
          <a:bodyPr wrap="square" rtlCol="0">
            <a:noAutofit/>
          </a:bodyPr>
          <a:lstStyle/>
          <a:p>
            <a:endParaRPr lang="zh-CN" altLang="en-US" sz="2800" b="1">
              <a:solidFill>
                <a:srgbClr val="FF0000"/>
              </a:solidFill>
              <a:latin typeface="仿宋_GB2312" panose="02010609030101010101" charset="-122"/>
              <a:ea typeface="仿宋_GB2312" panose="02010609030101010101" charset="-122"/>
              <a:cs typeface="仿宋_GB2312" panose="02010609030101010101" charset="-122"/>
            </a:endParaRPr>
          </a:p>
        </p:txBody>
      </p:sp>
      <p:pic>
        <p:nvPicPr>
          <p:cNvPr id="2" name="图片 1"/>
          <p:cNvPicPr>
            <a:picLocks noChangeAspect="1"/>
          </p:cNvPicPr>
          <p:nvPr>
            <p:custDataLst>
              <p:tags r:id="rId3"/>
            </p:custDataLst>
          </p:nvPr>
        </p:nvPicPr>
        <p:blipFill>
          <a:blip r:embed="rId4"/>
          <a:stretch>
            <a:fillRect/>
          </a:stretch>
        </p:blipFill>
        <p:spPr>
          <a:xfrm>
            <a:off x="629920" y="2498725"/>
            <a:ext cx="10931525" cy="3767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12065" y="10787"/>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p:cNvSpPr txBox="1"/>
          <p:nvPr/>
        </p:nvSpPr>
        <p:spPr>
          <a:xfrm>
            <a:off x="5308600" y="1523365"/>
            <a:ext cx="2351405" cy="368300"/>
          </a:xfrm>
          <a:prstGeom prst="rect">
            <a:avLst/>
          </a:prstGeom>
          <a:noFill/>
        </p:spPr>
        <p:txBody>
          <a:bodyPr wrap="square" rtlCol="0">
            <a:spAutoFit/>
          </a:bodyPr>
          <a:lstStyle/>
          <a:p>
            <a:endParaRPr lang="zh-CN" altLang="en-US" b="1">
              <a:solidFill>
                <a:schemeClr val="bg1"/>
              </a:solidFill>
              <a:latin typeface="仿宋" panose="02010609060101010101" charset="-122"/>
              <a:ea typeface="仿宋" panose="02010609060101010101" charset="-122"/>
            </a:endParaRPr>
          </a:p>
        </p:txBody>
      </p:sp>
      <p:sp>
        <p:nvSpPr>
          <p:cNvPr id="24" name="文本框 23"/>
          <p:cNvSpPr txBox="1"/>
          <p:nvPr/>
        </p:nvSpPr>
        <p:spPr>
          <a:xfrm>
            <a:off x="741680" y="552450"/>
            <a:ext cx="11214100" cy="2983230"/>
          </a:xfrm>
          <a:prstGeom prst="rect">
            <a:avLst/>
          </a:prstGeom>
          <a:noFill/>
        </p:spPr>
        <p:txBody>
          <a:bodyPr wrap="square" rtlCol="0">
            <a:noAutofit/>
          </a:bodyPr>
          <a:lstStyle/>
          <a:p>
            <a:r>
              <a:rPr lang="zh-CN" altLang="en-US" sz="3200">
                <a:latin typeface="仿宋_GB2312" panose="02010609030101010101" charset="-122"/>
                <a:ea typeface="仿宋_GB2312" panose="02010609030101010101" charset="-122"/>
                <a:cs typeface="仿宋_GB2312" panose="02010609030101010101" charset="-122"/>
              </a:rPr>
              <a:t>提交成功后可返回首页在【我的办件】中查看状态为【已申报】。</a:t>
            </a:r>
            <a:r>
              <a:rPr lang="zh-CN" altLang="en-US" sz="3200">
                <a:latin typeface="仿宋_GB2312" panose="02010609030101010101" charset="-122"/>
                <a:ea typeface="仿宋_GB2312" panose="02010609030101010101" charset="-122"/>
                <a:cs typeface="仿宋_GB2312" panose="02010609030101010101" charset="-122"/>
                <a:sym typeface="+mn-ea"/>
              </a:rPr>
              <a:t>从状态一栏，可看出审核状态。也可以点击“进度查询”，来查看具体的审核进度。</a:t>
            </a:r>
            <a:endParaRPr lang="zh-CN" altLang="en-US" sz="3200">
              <a:latin typeface="仿宋_GB2312" panose="02010609030101010101" charset="-122"/>
              <a:ea typeface="仿宋_GB2312" panose="02010609030101010101" charset="-122"/>
              <a:cs typeface="仿宋_GB2312" panose="02010609030101010101" charset="-122"/>
            </a:endParaRPr>
          </a:p>
          <a:p>
            <a:endParaRPr sz="320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custDataLst>
              <p:tags r:id="rId2"/>
            </p:custDataLst>
          </p:nvPr>
        </p:nvSpPr>
        <p:spPr>
          <a:xfrm>
            <a:off x="417195" y="1793240"/>
            <a:ext cx="10357485" cy="501015"/>
          </a:xfrm>
          <a:prstGeom prst="rect">
            <a:avLst/>
          </a:prstGeom>
          <a:noFill/>
        </p:spPr>
        <p:txBody>
          <a:bodyPr wrap="square" rtlCol="0">
            <a:noAutofit/>
          </a:bodyPr>
          <a:lstStyle/>
          <a:p>
            <a:endParaRPr lang="zh-CN" altLang="en-US" sz="2800" b="1">
              <a:solidFill>
                <a:srgbClr val="FF0000"/>
              </a:solidFill>
              <a:latin typeface="仿宋_GB2312" panose="02010609030101010101" charset="-122"/>
              <a:ea typeface="仿宋_GB2312" panose="02010609030101010101" charset="-122"/>
              <a:cs typeface="仿宋_GB2312" panose="02010609030101010101" charset="-122"/>
            </a:endParaRPr>
          </a:p>
        </p:txBody>
      </p:sp>
      <p:pic>
        <p:nvPicPr>
          <p:cNvPr id="2" name="图片 1"/>
          <p:cNvPicPr>
            <a:picLocks noChangeAspect="1"/>
          </p:cNvPicPr>
          <p:nvPr>
            <p:custDataLst>
              <p:tags r:id="rId3"/>
            </p:custDataLst>
          </p:nvPr>
        </p:nvPicPr>
        <p:blipFill>
          <a:blip r:embed="rId4"/>
          <a:stretch>
            <a:fillRect/>
          </a:stretch>
        </p:blipFill>
        <p:spPr>
          <a:xfrm>
            <a:off x="417195" y="2153285"/>
            <a:ext cx="11395075" cy="2701290"/>
          </a:xfrm>
          <a:prstGeom prst="rect">
            <a:avLst/>
          </a:prstGeom>
        </p:spPr>
      </p:pic>
      <p:sp>
        <p:nvSpPr>
          <p:cNvPr id="3" name="文本框 2"/>
          <p:cNvSpPr txBox="1"/>
          <p:nvPr>
            <p:custDataLst>
              <p:tags r:id="rId5"/>
            </p:custDataLst>
          </p:nvPr>
        </p:nvSpPr>
        <p:spPr>
          <a:xfrm>
            <a:off x="499110" y="5047615"/>
            <a:ext cx="11313160" cy="1568450"/>
          </a:xfrm>
          <a:prstGeom prst="rect">
            <a:avLst/>
          </a:prstGeom>
          <a:noFill/>
        </p:spPr>
        <p:txBody>
          <a:bodyPr wrap="square" rtlCol="0">
            <a:spAutoFit/>
          </a:bodyPr>
          <a:lstStyle/>
          <a:p>
            <a:r>
              <a:rPr lang="zh-CN" altLang="en-US" sz="2400">
                <a:solidFill>
                  <a:srgbClr val="FF0000"/>
                </a:solidFill>
              </a:rPr>
              <a:t>注意：申报个人应注意查看申报通知中的填报时间和审核时间。一定要在填报时间内完成首次申报信息提交审核，填报截止日24:00时后将无法提交。在填报时间内成功提交申报信息的个人，填报时间结束后和审核时间结束前，如审核不通过退回修改，仍可进行修改和提交操作。</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3674745"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一、系统软件要求</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488950" y="1151890"/>
            <a:ext cx="11527790" cy="3538220"/>
          </a:xfrm>
          <a:prstGeom prst="rect">
            <a:avLst/>
          </a:prstGeom>
          <a:noFill/>
        </p:spPr>
        <p:txBody>
          <a:bodyPr wrap="square" rtlCol="0">
            <a:spAutoFit/>
          </a:bodyPr>
          <a:lstStyle/>
          <a:p>
            <a:r>
              <a:rPr lang="en-US" altLang="zh-CN" sz="3200" b="1">
                <a:latin typeface="楷体" panose="02010609060101010101" charset="-122"/>
                <a:ea typeface="楷体" panose="02010609060101010101" charset="-122"/>
                <a:cs typeface="楷体" panose="02010609060101010101" charset="-122"/>
              </a:rPr>
              <a:t>1.</a:t>
            </a:r>
            <a:r>
              <a:rPr lang="zh-CN" altLang="en-US" sz="3200" b="1">
                <a:latin typeface="楷体" panose="02010609060101010101" charset="-122"/>
                <a:ea typeface="楷体" panose="02010609060101010101" charset="-122"/>
                <a:cs typeface="楷体" panose="02010609060101010101" charset="-122"/>
              </a:rPr>
              <a:t>操作系统</a:t>
            </a:r>
            <a:endParaRPr lang="zh-CN" altLang="en-US" sz="3200" b="1">
              <a:latin typeface="楷体" panose="02010609060101010101" charset="-122"/>
              <a:ea typeface="楷体" panose="02010609060101010101" charset="-122"/>
              <a:cs typeface="楷体" panose="02010609060101010101" charset="-122"/>
            </a:endParaRPr>
          </a:p>
          <a:p>
            <a:r>
              <a:rPr lang="zh-CN" altLang="en-US" sz="3200">
                <a:latin typeface="仿宋_GB2312" panose="02010609030101010101" charset="-122"/>
                <a:ea typeface="仿宋_GB2312" panose="02010609030101010101" charset="-122"/>
                <a:cs typeface="仿宋_GB2312" panose="02010609030101010101" charset="-122"/>
              </a:rPr>
              <a:t>Win7、Win8、Win10 系统均可。</a:t>
            </a:r>
            <a:endParaRPr lang="zh-CN" altLang="en-US" sz="3200">
              <a:latin typeface="仿宋_GB2312" panose="02010609030101010101" charset="-122"/>
              <a:ea typeface="仿宋_GB2312" panose="02010609030101010101" charset="-122"/>
              <a:cs typeface="仿宋_GB2312" panose="02010609030101010101" charset="-122"/>
            </a:endParaRPr>
          </a:p>
          <a:p>
            <a:endParaRPr lang="en-US" altLang="zh-CN" sz="3200" b="1">
              <a:latin typeface="黑体" panose="02010609060101010101" charset="-122"/>
              <a:ea typeface="黑体" panose="02010609060101010101" charset="-122"/>
              <a:cs typeface="黑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2.</a:t>
            </a:r>
            <a:r>
              <a:rPr lang="zh-CN" altLang="en-US" sz="3200" b="1">
                <a:latin typeface="楷体" panose="02010609060101010101" charset="-122"/>
                <a:ea typeface="楷体" panose="02010609060101010101" charset="-122"/>
                <a:cs typeface="楷体" panose="02010609060101010101" charset="-122"/>
              </a:rPr>
              <a:t>浏览器</a:t>
            </a:r>
            <a:endParaRPr lang="zh-CN" altLang="en-US" sz="3200">
              <a:latin typeface="楷体" panose="02010609060101010101" charset="-122"/>
              <a:ea typeface="楷体" panose="02010609060101010101" charset="-122"/>
              <a:cs typeface="楷体" panose="02010609060101010101" charset="-122"/>
            </a:endParaRPr>
          </a:p>
          <a:p>
            <a:r>
              <a:rPr lang="zh-CN" altLang="en-US" sz="3200">
                <a:latin typeface="仿宋_GB2312" panose="02010609030101010101" charset="-122"/>
                <a:ea typeface="仿宋_GB2312" panose="02010609030101010101" charset="-122"/>
                <a:cs typeface="仿宋_GB2312" panose="02010609030101010101" charset="-122"/>
              </a:rPr>
              <a:t>推荐使用 360 浏览器中的极速模式、搜狗浏览器中的高速模式或 IE8 以上版本的 IE 浏览器等使用 chrome 内核的浏览器访问系统。</a:t>
            </a:r>
            <a:endParaRPr lang="zh-CN" altLang="en-US" sz="3200">
              <a:latin typeface="仿宋_GB2312" panose="02010609030101010101" charset="-122"/>
              <a:ea typeface="仿宋_GB2312" panose="02010609030101010101" charset="-122"/>
              <a:cs typeface="仿宋_GB2312" panose="02010609030101010101" charset="-122"/>
            </a:endParaRPr>
          </a:p>
        </p:txBody>
      </p:sp>
      <p:pic>
        <p:nvPicPr>
          <p:cNvPr id="7" name="图片 6"/>
          <p:cNvPicPr>
            <a:picLocks noChangeAspect="1"/>
          </p:cNvPicPr>
          <p:nvPr>
            <p:custDataLst>
              <p:tags r:id="rId3"/>
            </p:custDataLst>
          </p:nvPr>
        </p:nvPicPr>
        <p:blipFill>
          <a:blip r:embed="rId4"/>
          <a:stretch>
            <a:fillRect/>
          </a:stretch>
        </p:blipFill>
        <p:spPr>
          <a:xfrm>
            <a:off x="2071370" y="4610100"/>
            <a:ext cx="7115175" cy="1390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528955" y="588645"/>
            <a:ext cx="11188065" cy="1076325"/>
          </a:xfrm>
          <a:prstGeom prst="rect">
            <a:avLst/>
          </a:prstGeom>
          <a:noFill/>
        </p:spPr>
        <p:txBody>
          <a:bodyPr wrap="square" rtlCol="0">
            <a:spAutoFit/>
          </a:bodyPr>
          <a:lstStyle/>
          <a:p>
            <a:r>
              <a:rPr lang="zh-CN" altLang="en-US" sz="3200">
                <a:latin typeface="仿宋_GB2312" panose="02010609030101010101" charset="-122"/>
                <a:ea typeface="仿宋_GB2312" panose="02010609030101010101" charset="-122"/>
                <a:cs typeface="仿宋_GB2312" panose="02010609030101010101" charset="-122"/>
              </a:rPr>
              <a:t>当显示“</a:t>
            </a:r>
            <a:r>
              <a:rPr lang="zh-CN" altLang="en-US" sz="3200">
                <a:latin typeface="仿宋_GB2312" panose="02010609030101010101" charset="-122"/>
                <a:ea typeface="仿宋_GB2312" panose="02010609030101010101" charset="-122"/>
                <a:cs typeface="仿宋_GB2312" panose="02010609030101010101" charset="-122"/>
                <a:sym typeface="+mn-ea"/>
              </a:rPr>
              <a:t>审核不通过退回修改</a:t>
            </a:r>
            <a:r>
              <a:rPr lang="zh-CN" altLang="en-US" sz="3200">
                <a:latin typeface="仿宋_GB2312" panose="02010609030101010101" charset="-122"/>
                <a:ea typeface="仿宋_GB2312" panose="02010609030101010101" charset="-122"/>
                <a:cs typeface="仿宋_GB2312" panose="02010609030101010101" charset="-122"/>
              </a:rPr>
              <a:t>”，点击“编辑”可修改错误信息，也可以修改单位、终止审核、修改申报信息。</a:t>
            </a:r>
            <a:endParaRPr lang="zh-CN" altLang="en-US" b="1">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custDataLst>
              <p:tags r:id="rId2"/>
            </p:custDataLst>
          </p:nvPr>
        </p:nvPicPr>
        <p:blipFill>
          <a:blip r:embed="rId3"/>
          <a:stretch>
            <a:fillRect/>
          </a:stretch>
        </p:blipFill>
        <p:spPr>
          <a:xfrm>
            <a:off x="1311275" y="1572895"/>
            <a:ext cx="9624060" cy="1798320"/>
          </a:xfrm>
          <a:prstGeom prst="rect">
            <a:avLst/>
          </a:prstGeom>
        </p:spPr>
      </p:pic>
      <p:sp>
        <p:nvSpPr>
          <p:cNvPr id="6" name="文本框 5"/>
          <p:cNvSpPr txBox="1"/>
          <p:nvPr>
            <p:custDataLst>
              <p:tags r:id="rId4"/>
            </p:custDataLst>
          </p:nvPr>
        </p:nvSpPr>
        <p:spPr>
          <a:xfrm>
            <a:off x="645160" y="3500120"/>
            <a:ext cx="11071860" cy="2524760"/>
          </a:xfrm>
          <a:prstGeom prst="rect">
            <a:avLst/>
          </a:prstGeom>
          <a:noFill/>
        </p:spPr>
        <p:txBody>
          <a:bodyPr wrap="square" rtlCol="0">
            <a:noAutofit/>
          </a:bodyPr>
          <a:lstStyle/>
          <a:p>
            <a:r>
              <a:rPr lang="zh-CN" altLang="en-US" sz="2800">
                <a:solidFill>
                  <a:srgbClr val="FF0000"/>
                </a:solidFill>
              </a:rPr>
              <a:t>注意：</a:t>
            </a:r>
            <a:r>
              <a:rPr lang="en-US" altLang="zh-CN" sz="2800">
                <a:solidFill>
                  <a:srgbClr val="FF0000"/>
                </a:solidFill>
              </a:rPr>
              <a:t>1.</a:t>
            </a:r>
            <a:r>
              <a:rPr lang="zh-CN" altLang="en-US" sz="2800">
                <a:solidFill>
                  <a:srgbClr val="FF0000"/>
                </a:solidFill>
              </a:rPr>
              <a:t>被退回修改后且重新提交前可修改绑定单位；</a:t>
            </a:r>
            <a:endParaRPr lang="zh-CN" altLang="en-US" sz="2800">
              <a:solidFill>
                <a:srgbClr val="FF0000"/>
              </a:solidFill>
            </a:endParaRPr>
          </a:p>
          <a:p>
            <a:r>
              <a:rPr lang="en-US" altLang="zh-CN" sz="2800">
                <a:solidFill>
                  <a:srgbClr val="FF0000"/>
                </a:solidFill>
              </a:rPr>
              <a:t>             2.</a:t>
            </a:r>
            <a:r>
              <a:rPr lang="zh-CN" altLang="en-US" sz="2800">
                <a:solidFill>
                  <a:srgbClr val="FF0000"/>
                </a:solidFill>
              </a:rPr>
              <a:t>修改申报信息，可以修改申报专业、级别等信息，但不能修改评委会；</a:t>
            </a:r>
            <a:endParaRPr lang="zh-CN" altLang="en-US" sz="2800">
              <a:solidFill>
                <a:srgbClr val="FF0000"/>
              </a:solidFill>
            </a:endParaRPr>
          </a:p>
          <a:p>
            <a:r>
              <a:rPr lang="en-US" altLang="zh-CN" sz="2800">
                <a:solidFill>
                  <a:srgbClr val="FF0000"/>
                </a:solidFill>
              </a:rPr>
              <a:t>             3.</a:t>
            </a:r>
            <a:r>
              <a:rPr lang="zh-CN" altLang="en-US" sz="2800">
                <a:solidFill>
                  <a:srgbClr val="FF0000"/>
                </a:solidFill>
              </a:rPr>
              <a:t>如需重新选择评委会，可终止审核，重新开始填报。如当前评审计划已过申报时间，终止之后无法再进行申报，需谨慎操作。</a:t>
            </a:r>
            <a:endParaRPr lang="zh-CN" altLang="en-US" sz="2800">
              <a:solidFill>
                <a:srgbClr val="FF0000"/>
              </a:solidFill>
            </a:endParaRPr>
          </a:p>
          <a:p>
            <a:endParaRPr lang="zh-CN" altLang="en-US" sz="2800" b="1">
              <a:solidFill>
                <a:srgbClr val="FF0000"/>
              </a:solidFill>
            </a:endParaRPr>
          </a:p>
          <a:p>
            <a:r>
              <a:rPr lang="zh-CN" altLang="en-US" sz="2800">
                <a:solidFill>
                  <a:srgbClr val="FF0000"/>
                </a:solidFill>
                <a:sym typeface="+mn-ea"/>
              </a:rPr>
              <a:t>每个申报对象只能申报</a:t>
            </a:r>
            <a:r>
              <a:rPr lang="en-US" altLang="zh-CN" sz="2800">
                <a:solidFill>
                  <a:srgbClr val="FF0000"/>
                </a:solidFill>
                <a:sym typeface="+mn-ea"/>
              </a:rPr>
              <a:t>3</a:t>
            </a:r>
            <a:r>
              <a:rPr lang="zh-CN" altLang="en-US" sz="2800">
                <a:solidFill>
                  <a:srgbClr val="FF0000"/>
                </a:solidFill>
                <a:sym typeface="+mn-ea"/>
              </a:rPr>
              <a:t>条办件，只能修改</a:t>
            </a:r>
            <a:r>
              <a:rPr lang="en-US" altLang="zh-CN" sz="2800">
                <a:solidFill>
                  <a:srgbClr val="FF0000"/>
                </a:solidFill>
                <a:sym typeface="+mn-ea"/>
              </a:rPr>
              <a:t>3</a:t>
            </a:r>
            <a:r>
              <a:rPr lang="zh-CN" altLang="en-US" sz="2800">
                <a:solidFill>
                  <a:srgbClr val="FF0000"/>
                </a:solidFill>
                <a:sym typeface="+mn-ea"/>
              </a:rPr>
              <a:t>次推荐单位</a:t>
            </a:r>
            <a:r>
              <a:rPr lang="zh-CN" altLang="en-US" sz="2800" b="1">
                <a:solidFill>
                  <a:srgbClr val="FF0000"/>
                </a:solidFill>
                <a:sym typeface="+mn-ea"/>
              </a:rPr>
              <a:t>！！！</a:t>
            </a:r>
            <a:endParaRPr lang="zh-CN" altLang="en-US" sz="2800">
              <a:solidFill>
                <a:srgbClr val="FF0000"/>
              </a:solidFill>
            </a:endParaRPr>
          </a:p>
          <a:p>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528955" y="588645"/>
            <a:ext cx="11188065" cy="583565"/>
          </a:xfrm>
          <a:prstGeom prst="rect">
            <a:avLst/>
          </a:prstGeom>
          <a:noFill/>
        </p:spPr>
        <p:txBody>
          <a:bodyPr wrap="square" rtlCol="0">
            <a:spAutoFit/>
          </a:bodyPr>
          <a:lstStyle/>
          <a:p>
            <a:r>
              <a:rPr lang="zh-CN" altLang="en-US" sz="3200">
                <a:latin typeface="仿宋_GB2312" panose="02010609030101010101" charset="-122"/>
                <a:ea typeface="仿宋_GB2312" panose="02010609030101010101" charset="-122"/>
                <a:cs typeface="仿宋_GB2312" panose="02010609030101010101" charset="-122"/>
              </a:rPr>
              <a:t>点击“编辑”修改错误信息</a:t>
            </a:r>
            <a:endParaRPr lang="zh-CN" altLang="en-US" b="1">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custDataLst>
              <p:tags r:id="rId2"/>
            </p:custDataLst>
          </p:nvPr>
        </p:nvPicPr>
        <p:blipFill>
          <a:blip r:embed="rId3"/>
          <a:srcRect t="18298"/>
          <a:stretch>
            <a:fillRect/>
          </a:stretch>
        </p:blipFill>
        <p:spPr>
          <a:xfrm>
            <a:off x="1225550" y="1581150"/>
            <a:ext cx="9554210" cy="2964180"/>
          </a:xfrm>
          <a:prstGeom prst="rect">
            <a:avLst/>
          </a:prstGeom>
        </p:spPr>
      </p:pic>
      <p:sp>
        <p:nvSpPr>
          <p:cNvPr id="6" name="文本框 5"/>
          <p:cNvSpPr txBox="1"/>
          <p:nvPr>
            <p:custDataLst>
              <p:tags r:id="rId4"/>
            </p:custDataLst>
          </p:nvPr>
        </p:nvSpPr>
        <p:spPr>
          <a:xfrm>
            <a:off x="645160" y="4815840"/>
            <a:ext cx="11071860" cy="2524760"/>
          </a:xfrm>
          <a:prstGeom prst="rect">
            <a:avLst/>
          </a:prstGeom>
          <a:noFill/>
        </p:spPr>
        <p:txBody>
          <a:bodyPr wrap="square" rtlCol="0">
            <a:noAutofit/>
          </a:bodyPr>
          <a:lstStyle/>
          <a:p>
            <a:r>
              <a:rPr lang="zh-CN" altLang="en-US" sz="2800">
                <a:solidFill>
                  <a:srgbClr val="FF0000"/>
                </a:solidFill>
              </a:rPr>
              <a:t>注意：需要修改的模块会显示红</a:t>
            </a:r>
            <a:r>
              <a:rPr lang="en-US" altLang="zh-CN" sz="2800">
                <a:solidFill>
                  <a:srgbClr val="FF0000"/>
                </a:solidFill>
              </a:rPr>
              <a:t>“x”</a:t>
            </a:r>
            <a:r>
              <a:rPr lang="zh-CN" altLang="en-US" sz="2800">
                <a:solidFill>
                  <a:srgbClr val="FF0000"/>
                </a:solidFill>
              </a:rPr>
              <a:t>，下面会显示退回原因，申报人员修改后可再次提交。</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深度视觉·原创设计 https://www.docer.com/works?userid=22383862"/>
          <p:cNvSpPr/>
          <p:nvPr/>
        </p:nvSpPr>
        <p:spPr>
          <a:xfrm flipV="1">
            <a:off x="0" y="0"/>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深度视觉·原创设计 https://www.docer.com/works?userid=22383862"/>
          <p:cNvSpPr/>
          <p:nvPr/>
        </p:nvSpPr>
        <p:spPr>
          <a:xfrm flipH="1">
            <a:off x="4127096" y="4690853"/>
            <a:ext cx="8064904" cy="2167147"/>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深度视觉·原创设计 https://www.docer.com/works?userid=22383862"/>
          <p:cNvSpPr/>
          <p:nvPr/>
        </p:nvSpPr>
        <p:spPr>
          <a:xfrm>
            <a:off x="966087" y="1900802"/>
            <a:ext cx="2790968" cy="2790966"/>
          </a:xfrm>
          <a:prstGeom prst="ellips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深度视觉·原创设计 https://www.docer.com/works?userid=22383862"/>
          <p:cNvSpPr txBox="1"/>
          <p:nvPr/>
        </p:nvSpPr>
        <p:spPr>
          <a:xfrm>
            <a:off x="4294505" y="2742565"/>
            <a:ext cx="7075805"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rPr>
              <a:t>审核端操作说明</a:t>
            </a:r>
            <a:endParaRPr lang="zh-CN" altLang="en-US" sz="6600" b="1" dirty="0">
              <a:solidFill>
                <a:schemeClr val="tx1">
                  <a:lumMod val="75000"/>
                  <a:lumOff val="25000"/>
                </a:schemeClr>
              </a:solidFill>
              <a:latin typeface="黑体" panose="02010609060101010101" charset="-122"/>
              <a:ea typeface="黑体" panose="02010609060101010101" charset="-122"/>
              <a:cs typeface="+mn-ea"/>
              <a:sym typeface="思源黑体" panose="020B0500000000000000" pitchFamily="34" charset="-122"/>
            </a:endParaRPr>
          </a:p>
        </p:txBody>
      </p:sp>
      <p:pic>
        <p:nvPicPr>
          <p:cNvPr id="2"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7" name="深度视觉·原创设计 https://www.docer.com/works?userid=22383862"/>
          <p:cNvSpPr txBox="1"/>
          <p:nvPr>
            <p:custDataLst>
              <p:tags r:id="rId2"/>
            </p:custDataLst>
          </p:nvPr>
        </p:nvSpPr>
        <p:spPr>
          <a:xfrm>
            <a:off x="1660606" y="2512060"/>
            <a:ext cx="1402080" cy="1568450"/>
          </a:xfrm>
          <a:prstGeom prst="rect">
            <a:avLst/>
          </a:prstGeom>
          <a:noFill/>
        </p:spPr>
        <p:txBody>
          <a:bodyPr wrap="none" rtlCol="0" anchor="ctr">
            <a:spAutoFit/>
          </a:bodyPr>
          <a:lstStyle/>
          <a:p>
            <a:pPr algn="ctr"/>
            <a:r>
              <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四</a:t>
            </a:r>
            <a:endParaRPr lang="zh-CN" altLang="en-US" sz="9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3805555"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一、用人单位审核</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391795" y="923925"/>
            <a:ext cx="11439525" cy="5009515"/>
          </a:xfrm>
          <a:prstGeom prst="rect">
            <a:avLst/>
          </a:prstGeom>
          <a:noFill/>
        </p:spPr>
        <p:txBody>
          <a:bodyPr wrap="square" rtlCol="0">
            <a:noAutofit/>
          </a:bodyPr>
          <a:lstStyle/>
          <a:p>
            <a:r>
              <a:rPr lang="zh-CN" sz="3200" b="1">
                <a:solidFill>
                  <a:srgbClr val="FF0000"/>
                </a:solidFill>
                <a:latin typeface="楷体" panose="02010609060101010101" charset="-122"/>
                <a:ea typeface="楷体" panose="02010609060101010101" charset="-122"/>
                <a:cs typeface="楷体" panose="02010609060101010101" charset="-122"/>
                <a:sym typeface="+mn-ea"/>
              </a:rPr>
              <a:t>注：整体审核流程</a:t>
            </a:r>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a:p>
            <a:endParaRPr lang="en-US" sz="3200" b="1">
              <a:latin typeface="楷体" panose="02010609060101010101" charset="-122"/>
              <a:ea typeface="楷体" panose="02010609060101010101" charset="-122"/>
              <a:cs typeface="楷体" panose="02010609060101010101" charset="-122"/>
            </a:endParaRPr>
          </a:p>
          <a:p>
            <a:endParaRPr lang="en-US" sz="3200" b="1">
              <a:latin typeface="楷体" panose="02010609060101010101" charset="-122"/>
              <a:ea typeface="楷体" panose="02010609060101010101" charset="-122"/>
              <a:cs typeface="楷体" panose="02010609060101010101" charset="-122"/>
            </a:endParaRPr>
          </a:p>
          <a:p>
            <a:r>
              <a:rPr lang="en-US" sz="3200" b="1">
                <a:latin typeface="楷体" panose="02010609060101010101" charset="-122"/>
                <a:ea typeface="楷体" panose="02010609060101010101" charset="-122"/>
                <a:cs typeface="楷体" panose="02010609060101010101" charset="-122"/>
              </a:rPr>
              <a:t>1.</a:t>
            </a:r>
            <a:r>
              <a:rPr sz="3200" b="1">
                <a:latin typeface="楷体" panose="02010609060101010101" charset="-122"/>
                <a:ea typeface="楷体" panose="02010609060101010101" charset="-122"/>
                <a:cs typeface="楷体" panose="02010609060101010101" charset="-122"/>
              </a:rPr>
              <a:t>用人单位通过浏览器访问 http://59.175.218.201:8502/进行登录。</a:t>
            </a:r>
            <a:r>
              <a:rPr lang="zh-CN" sz="3200" b="1">
                <a:solidFill>
                  <a:srgbClr val="FF0000"/>
                </a:solidFill>
                <a:latin typeface="楷体" panose="02010609060101010101" charset="-122"/>
                <a:ea typeface="楷体" panose="02010609060101010101" charset="-122"/>
                <a:cs typeface="楷体" panose="02010609060101010101" charset="-122"/>
              </a:rPr>
              <a:t>注：如</a:t>
            </a:r>
            <a:r>
              <a:rPr lang="zh-CN" sz="3200" b="1">
                <a:solidFill>
                  <a:srgbClr val="FF0000"/>
                </a:solidFill>
                <a:latin typeface="楷体" panose="02010609060101010101" charset="-122"/>
                <a:ea typeface="楷体" panose="02010609060101010101" charset="-122"/>
                <a:cs typeface="楷体" panose="02010609060101010101" charset="-122"/>
                <a:sym typeface="+mn-ea"/>
              </a:rPr>
              <a:t>不清楚单位账号密码可联系创建账号的上级单位重置密码。如单位账号锁定可联系创建账号的上级单位解锁。</a:t>
            </a:r>
            <a:endParaRPr lang="zh-CN" sz="3200" b="1">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3" name="图片 2" descr="未命名文件(1)"/>
          <p:cNvPicPr>
            <a:picLocks noChangeAspect="1"/>
          </p:cNvPicPr>
          <p:nvPr>
            <p:custDataLst>
              <p:tags r:id="rId3"/>
            </p:custDataLst>
          </p:nvPr>
        </p:nvPicPr>
        <p:blipFill>
          <a:blip r:embed="rId4"/>
          <a:stretch>
            <a:fillRect/>
          </a:stretch>
        </p:blipFill>
        <p:spPr>
          <a:xfrm>
            <a:off x="1293495" y="1637030"/>
            <a:ext cx="9006840" cy="2847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805815"/>
            <a:ext cx="11439525" cy="2061210"/>
          </a:xfrm>
          <a:prstGeom prst="rect">
            <a:avLst/>
          </a:prstGeom>
          <a:noFill/>
        </p:spPr>
        <p:txBody>
          <a:bodyPr wrap="square" rtlCol="0">
            <a:spAutoFit/>
          </a:bodyPr>
          <a:lstStyle/>
          <a:p>
            <a:r>
              <a:rPr lang="en-US" sz="3200" b="1">
                <a:solidFill>
                  <a:schemeClr val="tx1"/>
                </a:solidFill>
                <a:latin typeface="楷体" panose="02010609060101010101" charset="-122"/>
                <a:ea typeface="楷体" panose="02010609060101010101" charset="-122"/>
                <a:cs typeface="楷体" panose="02010609060101010101" charset="-122"/>
              </a:rPr>
              <a:t>2.</a:t>
            </a:r>
            <a:r>
              <a:rPr sz="3200" b="1">
                <a:solidFill>
                  <a:schemeClr val="tx1"/>
                </a:solidFill>
                <a:latin typeface="楷体" panose="02010609060101010101" charset="-122"/>
                <a:ea typeface="楷体" panose="02010609060101010101" charset="-122"/>
                <a:cs typeface="楷体" panose="02010609060101010101" charset="-122"/>
              </a:rPr>
              <a:t>登录用人单位账号后，选择【统一审核】，在页面下</a:t>
            </a:r>
            <a:r>
              <a:rPr lang="zh-CN" sz="3200" b="1">
                <a:solidFill>
                  <a:schemeClr val="tx1"/>
                </a:solidFill>
                <a:latin typeface="楷体" panose="02010609060101010101" charset="-122"/>
                <a:ea typeface="楷体" panose="02010609060101010101" charset="-122"/>
                <a:cs typeface="楷体" panose="02010609060101010101" charset="-122"/>
              </a:rPr>
              <a:t>方</a:t>
            </a:r>
            <a:r>
              <a:rPr sz="3200" b="1">
                <a:solidFill>
                  <a:schemeClr val="tx1"/>
                </a:solidFill>
                <a:latin typeface="楷体" panose="02010609060101010101" charset="-122"/>
                <a:ea typeface="楷体" panose="02010609060101010101" charset="-122"/>
                <a:cs typeface="楷体" panose="02010609060101010101" charset="-122"/>
              </a:rPr>
              <a:t>即可看到申报人员的信息在待审核状态，选择【待审核】下方的【</a:t>
            </a:r>
            <a:r>
              <a:rPr lang="en-US" sz="3200" b="1">
                <a:solidFill>
                  <a:schemeClr val="tx1"/>
                </a:solidFill>
                <a:latin typeface="楷体" panose="02010609060101010101" charset="-122"/>
                <a:ea typeface="楷体" panose="02010609060101010101" charset="-122"/>
                <a:cs typeface="楷体" panose="02010609060101010101" charset="-122"/>
              </a:rPr>
              <a:t>*</a:t>
            </a:r>
            <a:r>
              <a:rPr sz="3200" b="1">
                <a:solidFill>
                  <a:schemeClr val="tx1"/>
                </a:solidFill>
                <a:latin typeface="楷体" panose="02010609060101010101" charset="-122"/>
                <a:ea typeface="楷体" panose="02010609060101010101" charset="-122"/>
                <a:cs typeface="楷体" panose="02010609060101010101" charset="-122"/>
              </a:rPr>
              <a:t> 条】即可跳转到审核界面，选择【审核】，对申报人员填报信息进行审核。</a:t>
            </a:r>
            <a:endParaRPr sz="3200" b="1">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2"/>
            </p:custDataLst>
          </p:nvPr>
        </p:nvPicPr>
        <p:blipFill>
          <a:blip r:embed="rId3"/>
          <a:stretch>
            <a:fillRect/>
          </a:stretch>
        </p:blipFill>
        <p:spPr>
          <a:xfrm>
            <a:off x="659765" y="2979420"/>
            <a:ext cx="10581640" cy="3195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643890"/>
            <a:ext cx="11439525" cy="583565"/>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3.</a:t>
            </a:r>
            <a:r>
              <a:rPr sz="3200" b="1">
                <a:latin typeface="楷体" panose="02010609060101010101" charset="-122"/>
                <a:ea typeface="楷体" panose="02010609060101010101" charset="-122"/>
                <a:cs typeface="楷体" panose="02010609060101010101" charset="-122"/>
              </a:rPr>
              <a:t>点击【审核】后进入审核页面</a:t>
            </a:r>
            <a:endParaRPr sz="3200" b="1">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2"/>
            </p:custDataLst>
          </p:nvPr>
        </p:nvPicPr>
        <p:blipFill>
          <a:blip r:embed="rId3"/>
          <a:stretch>
            <a:fillRect/>
          </a:stretch>
        </p:blipFill>
        <p:spPr>
          <a:xfrm>
            <a:off x="476250" y="2060575"/>
            <a:ext cx="11215370" cy="3180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1）操作系统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Win7、Win8、Win10 系统均可。</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2）浏览器</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推荐使用 360 浏览器中的极速模式、搜狗浏览器中的高速模式或 IE8 以上版</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本的 IE 浏览器等使用 chrome 内核的浏览器访问系统。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643890"/>
            <a:ext cx="11439525" cy="1568450"/>
          </a:xfrm>
          <a:prstGeom prst="rect">
            <a:avLst/>
          </a:prstGeom>
          <a:noFill/>
        </p:spPr>
        <p:txBody>
          <a:bodyPr wrap="square" rtlCol="0">
            <a:spAutoFit/>
          </a:bodyPr>
          <a:lstStyle/>
          <a:p>
            <a:r>
              <a:rPr sz="3200" b="1">
                <a:latin typeface="楷体" panose="02010609060101010101" charset="-122"/>
                <a:ea typeface="楷体" panose="02010609060101010101" charset="-122"/>
                <a:cs typeface="楷体" panose="02010609060101010101" charset="-122"/>
              </a:rPr>
              <a:t>审核【申报信息】（基本信息、教育培训经历、工作业绩情况、业绩成果情况、附件材料），在【审核信息】的审核结果中根据实际情况选择相应的审核结果并输入【审核意见】</a:t>
            </a:r>
            <a:endParaRPr sz="3200" b="1">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2"/>
            </p:custDataLst>
          </p:nvPr>
        </p:nvPicPr>
        <p:blipFill>
          <a:blip r:embed="rId3"/>
          <a:stretch>
            <a:fillRect/>
          </a:stretch>
        </p:blipFill>
        <p:spPr>
          <a:xfrm>
            <a:off x="1640840" y="2212340"/>
            <a:ext cx="8886190" cy="428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488950" y="643890"/>
            <a:ext cx="11439525" cy="1076325"/>
          </a:xfrm>
          <a:prstGeom prst="rect">
            <a:avLst/>
          </a:prstGeom>
          <a:noFill/>
        </p:spPr>
        <p:txBody>
          <a:bodyPr wrap="square" rtlCol="0">
            <a:spAutoFit/>
          </a:bodyPr>
          <a:lstStyle/>
          <a:p>
            <a:r>
              <a:rPr lang="zh-CN" sz="3200" b="1">
                <a:latin typeface="楷体" panose="02010609060101010101" charset="-122"/>
                <a:ea typeface="楷体" panose="02010609060101010101" charset="-122"/>
                <a:cs typeface="楷体" panose="02010609060101010101" charset="-122"/>
              </a:rPr>
              <a:t>①审核通过</a:t>
            </a:r>
            <a:r>
              <a:rPr sz="3200" b="1">
                <a:latin typeface="楷体" panose="02010609060101010101" charset="-122"/>
                <a:ea typeface="楷体" panose="02010609060101010101" charset="-122"/>
                <a:cs typeface="楷体" panose="02010609060101010101" charset="-122"/>
              </a:rPr>
              <a:t>示例</a:t>
            </a:r>
            <a:r>
              <a:rPr sz="3200" b="1">
                <a:latin typeface="楷体" panose="02010609060101010101" charset="-122"/>
                <a:ea typeface="楷体" panose="02010609060101010101" charset="-122"/>
                <a:cs typeface="楷体" panose="02010609060101010101" charset="-122"/>
                <a:sym typeface="+mn-ea"/>
              </a:rPr>
              <a:t>：</a:t>
            </a:r>
            <a:r>
              <a:rPr lang="zh-CN" sz="3200" b="1">
                <a:latin typeface="楷体" panose="02010609060101010101" charset="-122"/>
                <a:ea typeface="楷体" panose="02010609060101010101" charset="-122"/>
                <a:cs typeface="楷体" panose="02010609060101010101" charset="-122"/>
              </a:rPr>
              <a:t>点击审核通过</a:t>
            </a:r>
            <a:r>
              <a:rPr sz="3200" b="1">
                <a:latin typeface="楷体" panose="02010609060101010101" charset="-122"/>
                <a:ea typeface="楷体" panose="02010609060101010101" charset="-122"/>
                <a:cs typeface="楷体" panose="02010609060101010101" charset="-122"/>
              </a:rPr>
              <a:t>，</a:t>
            </a:r>
            <a:r>
              <a:rPr lang="zh-CN" sz="3200" b="1">
                <a:latin typeface="楷体" panose="02010609060101010101" charset="-122"/>
                <a:ea typeface="楷体" panose="02010609060101010101" charset="-122"/>
                <a:cs typeface="楷体" panose="02010609060101010101" charset="-122"/>
              </a:rPr>
              <a:t>填写审核意见，</a:t>
            </a:r>
            <a:r>
              <a:rPr sz="3200" b="1">
                <a:latin typeface="楷体" panose="02010609060101010101" charset="-122"/>
                <a:ea typeface="楷体" panose="02010609060101010101" charset="-122"/>
                <a:cs typeface="楷体" panose="02010609060101010101" charset="-122"/>
              </a:rPr>
              <a:t>然后点击【保存】</a:t>
            </a:r>
            <a:endParaRPr lang="zh-CN" sz="3200" b="1">
              <a:latin typeface="楷体" panose="02010609060101010101" charset="-122"/>
              <a:ea typeface="楷体" panose="02010609060101010101" charset="-122"/>
              <a:cs typeface="楷体" panose="0201060906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1377315" y="1693545"/>
            <a:ext cx="9437370" cy="4590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1）操作系统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643890"/>
            <a:ext cx="11439525" cy="1076325"/>
          </a:xfrm>
          <a:prstGeom prst="rect">
            <a:avLst/>
          </a:prstGeom>
          <a:noFill/>
        </p:spPr>
        <p:txBody>
          <a:bodyPr wrap="square" rtlCol="0">
            <a:spAutoFit/>
          </a:bodyPr>
          <a:lstStyle/>
          <a:p>
            <a:r>
              <a:rPr lang="zh-CN" sz="3200" b="1">
                <a:latin typeface="楷体" panose="02010609060101010101" charset="-122"/>
                <a:ea typeface="楷体" panose="02010609060101010101" charset="-122"/>
                <a:cs typeface="楷体" panose="02010609060101010101" charset="-122"/>
              </a:rPr>
              <a:t>②审核不通过</a:t>
            </a:r>
            <a:r>
              <a:rPr sz="3200" b="1">
                <a:latin typeface="楷体" panose="02010609060101010101" charset="-122"/>
                <a:ea typeface="楷体" panose="02010609060101010101" charset="-122"/>
                <a:cs typeface="楷体" panose="02010609060101010101" charset="-122"/>
              </a:rPr>
              <a:t>示例</a:t>
            </a:r>
            <a:r>
              <a:rPr sz="3200" b="1">
                <a:latin typeface="楷体" panose="02010609060101010101" charset="-122"/>
                <a:ea typeface="楷体" panose="02010609060101010101" charset="-122"/>
                <a:cs typeface="楷体" panose="02010609060101010101" charset="-122"/>
                <a:sym typeface="+mn-ea"/>
              </a:rPr>
              <a:t>：</a:t>
            </a:r>
            <a:r>
              <a:rPr lang="zh-CN" sz="3200" b="1">
                <a:latin typeface="楷体" panose="02010609060101010101" charset="-122"/>
                <a:ea typeface="楷体" panose="02010609060101010101" charset="-122"/>
                <a:cs typeface="楷体" panose="02010609060101010101" charset="-122"/>
                <a:sym typeface="+mn-ea"/>
              </a:rPr>
              <a:t>选择有问题的模块填写意见后，</a:t>
            </a:r>
            <a:r>
              <a:rPr lang="zh-CN" sz="3200" b="1">
                <a:latin typeface="楷体" panose="02010609060101010101" charset="-122"/>
                <a:ea typeface="楷体" panose="02010609060101010101" charset="-122"/>
                <a:cs typeface="楷体" panose="02010609060101010101" charset="-122"/>
              </a:rPr>
              <a:t>点击退回修改并填写审核意见</a:t>
            </a:r>
            <a:r>
              <a:rPr sz="3200" b="1">
                <a:latin typeface="楷体" panose="02010609060101010101" charset="-122"/>
                <a:ea typeface="楷体" panose="02010609060101010101" charset="-122"/>
                <a:cs typeface="楷体" panose="02010609060101010101" charset="-122"/>
              </a:rPr>
              <a:t>，然后点击【</a:t>
            </a:r>
            <a:r>
              <a:rPr lang="zh-CN" sz="3200" b="1">
                <a:latin typeface="楷体" panose="02010609060101010101" charset="-122"/>
                <a:ea typeface="楷体" panose="02010609060101010101" charset="-122"/>
                <a:cs typeface="楷体" panose="02010609060101010101" charset="-122"/>
              </a:rPr>
              <a:t>确认</a:t>
            </a:r>
            <a:r>
              <a:rPr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sym typeface="+mn-ea"/>
              </a:rPr>
              <a:t>【</a:t>
            </a:r>
            <a:r>
              <a:rPr lang="zh-CN" sz="3200" b="1">
                <a:latin typeface="楷体" panose="02010609060101010101" charset="-122"/>
                <a:ea typeface="楷体" panose="02010609060101010101" charset="-122"/>
                <a:cs typeface="楷体" panose="02010609060101010101" charset="-122"/>
                <a:sym typeface="+mn-ea"/>
              </a:rPr>
              <a:t>保存</a:t>
            </a:r>
            <a:r>
              <a:rPr sz="3200" b="1">
                <a:latin typeface="楷体" panose="02010609060101010101" charset="-122"/>
                <a:ea typeface="楷体" panose="02010609060101010101" charset="-122"/>
                <a:cs typeface="楷体" panose="02010609060101010101" charset="-122"/>
                <a:sym typeface="+mn-ea"/>
              </a:rPr>
              <a:t>】</a:t>
            </a:r>
            <a:endParaRPr sz="3200" b="1">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custDataLst>
              <p:tags r:id="rId2"/>
            </p:custDataLst>
          </p:nvPr>
        </p:nvPicPr>
        <p:blipFill>
          <a:blip r:embed="rId3"/>
          <a:stretch>
            <a:fillRect/>
          </a:stretch>
        </p:blipFill>
        <p:spPr>
          <a:xfrm>
            <a:off x="265430" y="2032000"/>
            <a:ext cx="9363710" cy="4032885"/>
          </a:xfrm>
          <a:prstGeom prst="rect">
            <a:avLst/>
          </a:prstGeom>
        </p:spPr>
      </p:pic>
      <p:sp>
        <p:nvSpPr>
          <p:cNvPr id="2" name="文本框 1"/>
          <p:cNvSpPr txBox="1"/>
          <p:nvPr>
            <p:custDataLst>
              <p:tags r:id="rId4"/>
            </p:custDataLst>
          </p:nvPr>
        </p:nvSpPr>
        <p:spPr>
          <a:xfrm>
            <a:off x="9730105" y="1894205"/>
            <a:ext cx="2546985" cy="2524760"/>
          </a:xfrm>
          <a:prstGeom prst="rect">
            <a:avLst/>
          </a:prstGeom>
          <a:noFill/>
        </p:spPr>
        <p:txBody>
          <a:bodyPr wrap="square" rtlCol="0">
            <a:noAutofit/>
          </a:bodyPr>
          <a:lstStyle/>
          <a:p>
            <a:r>
              <a:rPr lang="zh-CN" altLang="en-US" sz="2400">
                <a:solidFill>
                  <a:srgbClr val="FF0000"/>
                </a:solidFill>
              </a:rPr>
              <a:t>注意：审核时要一次性审核</a:t>
            </a:r>
            <a:r>
              <a:rPr lang="en-US" altLang="zh-CN" sz="2400">
                <a:solidFill>
                  <a:srgbClr val="FF0000"/>
                </a:solidFill>
              </a:rPr>
              <a:t>“</a:t>
            </a:r>
            <a:r>
              <a:rPr lang="zh-CN" altLang="en-US" sz="2400">
                <a:solidFill>
                  <a:srgbClr val="FF0000"/>
                </a:solidFill>
              </a:rPr>
              <a:t>教育培训经历</a:t>
            </a:r>
            <a:r>
              <a:rPr lang="en-US" altLang="zh-CN" sz="2400">
                <a:solidFill>
                  <a:srgbClr val="FF0000"/>
                </a:solidFill>
              </a:rPr>
              <a:t>”</a:t>
            </a:r>
            <a:r>
              <a:rPr lang="zh-CN" altLang="en-US" sz="2400">
                <a:solidFill>
                  <a:srgbClr val="FF0000"/>
                </a:solidFill>
              </a:rPr>
              <a:t>、</a:t>
            </a:r>
            <a:r>
              <a:rPr lang="en-US" altLang="zh-CN" sz="2400">
                <a:solidFill>
                  <a:srgbClr val="FF0000"/>
                </a:solidFill>
              </a:rPr>
              <a:t>“</a:t>
            </a:r>
            <a:r>
              <a:rPr lang="zh-CN" altLang="en-US" sz="2400">
                <a:solidFill>
                  <a:srgbClr val="FF0000"/>
                </a:solidFill>
              </a:rPr>
              <a:t>工作业绩情况</a:t>
            </a:r>
            <a:r>
              <a:rPr lang="en-US" altLang="zh-CN" sz="2400">
                <a:solidFill>
                  <a:srgbClr val="FF0000"/>
                </a:solidFill>
              </a:rPr>
              <a:t>”</a:t>
            </a:r>
            <a:r>
              <a:rPr lang="zh-CN" altLang="en-US" sz="2400">
                <a:solidFill>
                  <a:srgbClr val="FF0000"/>
                </a:solidFill>
              </a:rPr>
              <a:t>、</a:t>
            </a:r>
            <a:r>
              <a:rPr lang="en-US" altLang="zh-CN" sz="2400">
                <a:solidFill>
                  <a:srgbClr val="FF0000"/>
                </a:solidFill>
              </a:rPr>
              <a:t>“</a:t>
            </a:r>
            <a:r>
              <a:rPr lang="zh-CN" altLang="en-US" sz="2400">
                <a:solidFill>
                  <a:srgbClr val="FF0000"/>
                </a:solidFill>
              </a:rPr>
              <a:t>业绩成果情况</a:t>
            </a:r>
            <a:r>
              <a:rPr lang="en-US" altLang="zh-CN" sz="2400">
                <a:solidFill>
                  <a:srgbClr val="FF0000"/>
                </a:solidFill>
              </a:rPr>
              <a:t>”</a:t>
            </a:r>
            <a:r>
              <a:rPr lang="zh-CN" altLang="en-US" sz="2400">
                <a:solidFill>
                  <a:srgbClr val="FF0000"/>
                </a:solidFill>
              </a:rPr>
              <a:t>、</a:t>
            </a:r>
            <a:r>
              <a:rPr lang="en-US" altLang="zh-CN" sz="2400">
                <a:solidFill>
                  <a:srgbClr val="FF0000"/>
                </a:solidFill>
              </a:rPr>
              <a:t>“</a:t>
            </a:r>
            <a:r>
              <a:rPr lang="zh-CN" altLang="en-US" sz="2400">
                <a:solidFill>
                  <a:srgbClr val="FF0000"/>
                </a:solidFill>
              </a:rPr>
              <a:t>附件材料</a:t>
            </a:r>
            <a:r>
              <a:rPr lang="en-US" altLang="zh-CN" sz="2400">
                <a:solidFill>
                  <a:srgbClr val="FF0000"/>
                </a:solidFill>
              </a:rPr>
              <a:t>”</a:t>
            </a:r>
            <a:r>
              <a:rPr lang="zh-CN" altLang="en-US" sz="2400">
                <a:solidFill>
                  <a:srgbClr val="FF0000"/>
                </a:solidFill>
              </a:rPr>
              <a:t>，对于有问题的模块均需选择退回修改并一次性告知退回原因，否则申报对象无法修改。</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488950" y="643890"/>
            <a:ext cx="11439525" cy="1568450"/>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3.</a:t>
            </a:r>
            <a:r>
              <a:rPr sz="3200" b="1">
                <a:latin typeface="楷体" panose="02010609060101010101" charset="-122"/>
                <a:ea typeface="楷体" panose="02010609060101010101" charset="-122"/>
                <a:cs typeface="楷体" panose="02010609060101010101" charset="-122"/>
              </a:rPr>
              <a:t> 用人单位送审 </a:t>
            </a:r>
            <a:endParaRPr sz="3200" b="1">
              <a:latin typeface="楷体" panose="02010609060101010101" charset="-122"/>
              <a:ea typeface="楷体" panose="02010609060101010101" charset="-122"/>
              <a:cs typeface="楷体" panose="02010609060101010101" charset="-122"/>
            </a:endParaRPr>
          </a:p>
          <a:p>
            <a:r>
              <a:rPr lang="zh-CN"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1）返回【统一审核】页面，选择【待送审】下方的【</a:t>
            </a:r>
            <a:r>
              <a:rPr lang="en-US"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条】，进入【送审】页面。</a:t>
            </a:r>
            <a:endParaRPr sz="3200">
              <a:latin typeface="仿宋_GB2312" panose="02010609030101010101" charset="-122"/>
              <a:ea typeface="仿宋_GB2312" panose="02010609030101010101" charset="-122"/>
              <a:cs typeface="仿宋_GB2312" panose="0201060903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488950" y="2292350"/>
            <a:ext cx="11313160" cy="3548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4903470"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二、关于用户账号的说明</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488950" y="1644015"/>
            <a:ext cx="11527790" cy="2554545"/>
          </a:xfrm>
          <a:prstGeom prst="rect">
            <a:avLst/>
          </a:prstGeom>
          <a:noFill/>
        </p:spPr>
        <p:txBody>
          <a:bodyPr wrap="square" rtlCol="0">
            <a:spAutoFit/>
          </a:bodyPr>
          <a:lstStyle/>
          <a:p>
            <a:r>
              <a:rPr sz="3200" b="1" dirty="0" err="1">
                <a:latin typeface="楷体" panose="02010609060101010101" charset="-122"/>
                <a:ea typeface="楷体" panose="02010609060101010101" charset="-122"/>
                <a:cs typeface="楷体" panose="02010609060101010101" charset="-122"/>
              </a:rPr>
              <a:t>根据业务不同</a:t>
            </a:r>
            <a:r>
              <a:rPr sz="3200" b="1" dirty="0">
                <a:latin typeface="楷体" panose="02010609060101010101" charset="-122"/>
                <a:ea typeface="楷体" panose="02010609060101010101" charset="-122"/>
                <a:cs typeface="楷体" panose="02010609060101010101" charset="-122"/>
              </a:rPr>
              <a:t>，</a:t>
            </a:r>
            <a:r>
              <a:rPr lang="zh-CN" altLang="en-US" sz="3200" b="1" dirty="0">
                <a:latin typeface="楷体" panose="02010609060101010101" charset="-122"/>
                <a:ea typeface="楷体" panose="02010609060101010101" charset="-122"/>
                <a:cs typeface="楷体" panose="02010609060101010101" charset="-122"/>
              </a:rPr>
              <a:t>前置</a:t>
            </a:r>
            <a:r>
              <a:rPr sz="3200" b="1" dirty="0">
                <a:latin typeface="楷体" panose="02010609060101010101" charset="-122"/>
                <a:ea typeface="楷体" panose="02010609060101010101" charset="-122"/>
                <a:cs typeface="楷体" panose="02010609060101010101" charset="-122"/>
              </a:rPr>
              <a:t>使用系统的</a:t>
            </a:r>
            <a:r>
              <a:rPr lang="en-US" sz="3200" b="1" dirty="0">
                <a:latin typeface="楷体" panose="02010609060101010101" charset="-122"/>
                <a:ea typeface="楷体" panose="02010609060101010101" charset="-122"/>
                <a:cs typeface="楷体" panose="02010609060101010101" charset="-122"/>
              </a:rPr>
              <a:t>3</a:t>
            </a:r>
            <a:r>
              <a:rPr lang="zh-CN" altLang="en-US" sz="3200" b="1" dirty="0">
                <a:latin typeface="楷体" panose="02010609060101010101" charset="-122"/>
                <a:ea typeface="楷体" panose="02010609060101010101" charset="-122"/>
                <a:cs typeface="楷体" panose="02010609060101010101" charset="-122"/>
              </a:rPr>
              <a:t>类</a:t>
            </a:r>
            <a:r>
              <a:rPr sz="3200" b="1" dirty="0" err="1">
                <a:latin typeface="楷体" panose="02010609060101010101" charset="-122"/>
                <a:ea typeface="楷体" panose="02010609060101010101" charset="-122"/>
                <a:cs typeface="楷体" panose="02010609060101010101" charset="-122"/>
              </a:rPr>
              <a:t>人员分为：参评人员、</a:t>
            </a:r>
            <a:r>
              <a:rPr sz="3200" b="1" dirty="0" err="1">
                <a:latin typeface="楷体" panose="02010609060101010101" charset="-122"/>
                <a:ea typeface="楷体" panose="02010609060101010101" charset="-122"/>
                <a:cs typeface="楷体" panose="02010609060101010101" charset="-122"/>
                <a:sym typeface="+mn-ea"/>
              </a:rPr>
              <a:t>申报单位审核人员、</a:t>
            </a:r>
            <a:r>
              <a:rPr sz="3200" b="1" dirty="0" err="1">
                <a:latin typeface="楷体" panose="02010609060101010101" charset="-122"/>
                <a:ea typeface="楷体" panose="02010609060101010101" charset="-122"/>
                <a:cs typeface="楷体" panose="02010609060101010101" charset="-122"/>
              </a:rPr>
              <a:t>主管单位审核人员</a:t>
            </a:r>
            <a:r>
              <a:rPr lang="zh-CN" altLang="en-US" sz="3200" b="1" dirty="0">
                <a:latin typeface="楷体" panose="02010609060101010101" charset="-122"/>
                <a:ea typeface="楷体" panose="02010609060101010101" charset="-122"/>
                <a:cs typeface="楷体" panose="02010609060101010101" charset="-122"/>
              </a:rPr>
              <a:t>。</a:t>
            </a:r>
            <a:endParaRPr sz="3200" b="1" dirty="0">
              <a:latin typeface="楷体" panose="02010609060101010101" charset="-122"/>
              <a:ea typeface="楷体" panose="02010609060101010101" charset="-122"/>
              <a:cs typeface="楷体" panose="02010609060101010101" charset="-122"/>
            </a:endParaRPr>
          </a:p>
          <a:p>
            <a:endParaRPr sz="3200" b="1" dirty="0">
              <a:latin typeface="楷体" panose="02010609060101010101" charset="-122"/>
              <a:ea typeface="楷体" panose="02010609060101010101" charset="-122"/>
              <a:cs typeface="楷体" panose="02010609060101010101" charset="-122"/>
            </a:endParaRPr>
          </a:p>
          <a:p>
            <a:r>
              <a:rPr sz="3200" b="1" dirty="0" err="1">
                <a:latin typeface="楷体" panose="02010609060101010101" charset="-122"/>
                <a:ea typeface="楷体" panose="02010609060101010101" charset="-122"/>
                <a:cs typeface="楷体" panose="02010609060101010101" charset="-122"/>
              </a:rPr>
              <a:t>系统分为申报端、审核端，相关业务角色及使用环境如</a:t>
            </a:r>
            <a:r>
              <a:rPr lang="zh-CN" sz="3200" b="1" dirty="0">
                <a:latin typeface="楷体" panose="02010609060101010101" charset="-122"/>
                <a:ea typeface="楷体" panose="02010609060101010101" charset="-122"/>
                <a:cs typeface="楷体" panose="02010609060101010101" charset="-122"/>
              </a:rPr>
              <a:t>下</a:t>
            </a:r>
            <a:r>
              <a:rPr sz="3200" b="1" dirty="0" err="1">
                <a:latin typeface="楷体" panose="02010609060101010101" charset="-122"/>
                <a:ea typeface="楷体" panose="02010609060101010101" charset="-122"/>
                <a:cs typeface="楷体" panose="02010609060101010101" charset="-122"/>
              </a:rPr>
              <a:t>图所示</a:t>
            </a:r>
            <a:r>
              <a:rPr sz="3200" b="1" dirty="0">
                <a:latin typeface="楷体" panose="02010609060101010101" charset="-122"/>
                <a:ea typeface="楷体" panose="02010609060101010101" charset="-122"/>
                <a:cs typeface="楷体" panose="02010609060101010101" charset="-122"/>
              </a:rPr>
              <a:t>:</a:t>
            </a:r>
            <a:endParaRPr sz="3200" b="1" dirty="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643890"/>
            <a:ext cx="11439525" cy="583565"/>
          </a:xfrm>
          <a:prstGeom prst="rect">
            <a:avLst/>
          </a:prstGeom>
          <a:noFill/>
        </p:spPr>
        <p:txBody>
          <a:bodyPr wrap="square" rtlCol="0">
            <a:spAutoFit/>
          </a:bodyPr>
          <a:lstStyle/>
          <a:p>
            <a:r>
              <a:rPr sz="3200" b="1">
                <a:latin typeface="楷体" panose="02010609060101010101" charset="-122"/>
                <a:ea typeface="楷体" panose="02010609060101010101" charset="-122"/>
                <a:cs typeface="楷体" panose="02010609060101010101" charset="-122"/>
              </a:rPr>
              <a:t> </a:t>
            </a:r>
            <a:r>
              <a:rPr lang="zh-CN"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2）</a:t>
            </a:r>
            <a:r>
              <a:rPr lang="zh-CN" sz="3200">
                <a:latin typeface="仿宋_GB2312" panose="02010609030101010101" charset="-122"/>
                <a:ea typeface="仿宋_GB2312" panose="02010609030101010101" charset="-122"/>
                <a:cs typeface="仿宋_GB2312" panose="02010609030101010101" charset="-122"/>
              </a:rPr>
              <a:t>勾选待送审人后点击</a:t>
            </a:r>
            <a:r>
              <a:rPr sz="3200">
                <a:latin typeface="仿宋_GB2312" panose="02010609030101010101" charset="-122"/>
                <a:ea typeface="仿宋_GB2312" panose="02010609030101010101" charset="-122"/>
                <a:cs typeface="仿宋_GB2312" panose="02010609030101010101" charset="-122"/>
              </a:rPr>
              <a:t>【送审附件】</a:t>
            </a:r>
            <a:endParaRPr sz="3200">
              <a:latin typeface="仿宋_GB2312" panose="02010609030101010101" charset="-122"/>
              <a:ea typeface="仿宋_GB2312" panose="02010609030101010101" charset="-122"/>
              <a:cs typeface="仿宋_GB2312" panose="02010609030101010101" charset="-122"/>
            </a:endParaRPr>
          </a:p>
        </p:txBody>
      </p:sp>
      <p:pic>
        <p:nvPicPr>
          <p:cNvPr id="3" name="图片 2"/>
          <p:cNvPicPr>
            <a:picLocks noChangeAspect="1"/>
          </p:cNvPicPr>
          <p:nvPr>
            <p:custDataLst>
              <p:tags r:id="rId2"/>
            </p:custDataLst>
          </p:nvPr>
        </p:nvPicPr>
        <p:blipFill>
          <a:blip r:embed="rId3"/>
          <a:stretch>
            <a:fillRect/>
          </a:stretch>
        </p:blipFill>
        <p:spPr>
          <a:xfrm>
            <a:off x="432435" y="1821815"/>
            <a:ext cx="11327130" cy="2956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488950" y="556895"/>
            <a:ext cx="11439525" cy="1568450"/>
          </a:xfrm>
          <a:prstGeom prst="rect">
            <a:avLst/>
          </a:prstGeom>
          <a:noFill/>
        </p:spPr>
        <p:txBody>
          <a:bodyPr wrap="square" rtlCol="0">
            <a:spAutoFit/>
          </a:bodyPr>
          <a:lstStyle/>
          <a:p>
            <a:r>
              <a:rPr sz="3200" b="1">
                <a:latin typeface="楷体" panose="02010609060101010101" charset="-122"/>
                <a:ea typeface="楷体" panose="02010609060101010101" charset="-122"/>
                <a:cs typeface="楷体" panose="02010609060101010101" charset="-122"/>
              </a:rPr>
              <a:t> </a:t>
            </a:r>
            <a:r>
              <a:rPr lang="zh-CN" sz="3200">
                <a:latin typeface="仿宋_GB2312" panose="02010609030101010101" charset="-122"/>
                <a:ea typeface="仿宋_GB2312" panose="02010609030101010101" charset="-122"/>
                <a:cs typeface="仿宋_GB2312" panose="02010609030101010101" charset="-122"/>
              </a:rPr>
              <a:t>（</a:t>
            </a:r>
            <a:r>
              <a:rPr lang="en-US" sz="3200">
                <a:latin typeface="仿宋_GB2312" panose="02010609030101010101" charset="-122"/>
                <a:ea typeface="仿宋_GB2312" panose="02010609030101010101" charset="-122"/>
                <a:cs typeface="仿宋_GB2312" panose="02010609030101010101" charset="-122"/>
              </a:rPr>
              <a:t>3</a:t>
            </a:r>
            <a:r>
              <a:rPr sz="3200">
                <a:latin typeface="仿宋_GB2312" panose="02010609030101010101" charset="-122"/>
                <a:ea typeface="仿宋_GB2312" panose="02010609030101010101" charset="-122"/>
                <a:cs typeface="仿宋_GB2312" panose="02010609030101010101" charset="-122"/>
              </a:rPr>
              <a:t>）</a:t>
            </a:r>
            <a:r>
              <a:rPr lang="zh-CN" sz="3200">
                <a:latin typeface="仿宋_GB2312" panose="02010609030101010101" charset="-122"/>
                <a:ea typeface="仿宋_GB2312" panose="02010609030101010101" charset="-122"/>
                <a:cs typeface="仿宋_GB2312" panose="02010609030101010101" charset="-122"/>
              </a:rPr>
              <a:t>点击</a:t>
            </a:r>
            <a:r>
              <a:rPr sz="3200">
                <a:latin typeface="仿宋_GB2312" panose="02010609030101010101" charset="-122"/>
                <a:ea typeface="仿宋_GB2312" panose="02010609030101010101" charset="-122"/>
                <a:cs typeface="仿宋_GB2312" panose="02010609030101010101" charset="-122"/>
              </a:rPr>
              <a:t>【</a:t>
            </a:r>
            <a:r>
              <a:rPr lang="zh-CN" sz="3200">
                <a:latin typeface="仿宋_GB2312" panose="02010609030101010101" charset="-122"/>
                <a:ea typeface="仿宋_GB2312" panose="02010609030101010101" charset="-122"/>
                <a:cs typeface="仿宋_GB2312" panose="02010609030101010101" charset="-122"/>
              </a:rPr>
              <a:t>下载</a:t>
            </a:r>
            <a:r>
              <a:rPr sz="3200">
                <a:latin typeface="仿宋_GB2312" panose="02010609030101010101" charset="-122"/>
                <a:ea typeface="仿宋_GB2312" panose="02010609030101010101" charset="-122"/>
                <a:cs typeface="仿宋_GB2312" panose="02010609030101010101" charset="-122"/>
              </a:rPr>
              <a:t>单位</a:t>
            </a:r>
            <a:r>
              <a:rPr lang="zh-CN" sz="3200">
                <a:latin typeface="仿宋_GB2312" panose="02010609030101010101" charset="-122"/>
                <a:ea typeface="仿宋_GB2312" panose="02010609030101010101" charset="-122"/>
                <a:cs typeface="仿宋_GB2312" panose="02010609030101010101" charset="-122"/>
              </a:rPr>
              <a:t>审核意见表</a:t>
            </a:r>
            <a:r>
              <a:rPr sz="3200">
                <a:latin typeface="仿宋_GB2312" panose="02010609030101010101" charset="-122"/>
                <a:ea typeface="仿宋_GB2312" panose="02010609030101010101" charset="-122"/>
                <a:cs typeface="仿宋_GB2312" panose="02010609030101010101" charset="-122"/>
              </a:rPr>
              <a:t>（空白页）】、【</a:t>
            </a:r>
            <a:r>
              <a:rPr lang="zh-CN" sz="3200">
                <a:latin typeface="仿宋_GB2312" panose="02010609030101010101" charset="-122"/>
                <a:ea typeface="仿宋_GB2312" panose="02010609030101010101" charset="-122"/>
                <a:cs typeface="仿宋_GB2312" panose="02010609030101010101" charset="-122"/>
              </a:rPr>
              <a:t>下载考核表</a:t>
            </a:r>
            <a:r>
              <a:rPr sz="3200">
                <a:latin typeface="仿宋_GB2312" panose="02010609030101010101" charset="-122"/>
                <a:ea typeface="仿宋_GB2312" panose="02010609030101010101" charset="-122"/>
                <a:cs typeface="仿宋_GB2312" panose="02010609030101010101" charset="-122"/>
              </a:rPr>
              <a:t>（空白页）】，然后</a:t>
            </a:r>
            <a:r>
              <a:rPr lang="zh-CN" sz="3200">
                <a:latin typeface="仿宋_GB2312" panose="02010609030101010101" charset="-122"/>
                <a:ea typeface="仿宋_GB2312" panose="02010609030101010101" charset="-122"/>
                <a:cs typeface="仿宋_GB2312" panose="02010609030101010101" charset="-122"/>
              </a:rPr>
              <a:t>点击</a:t>
            </a:r>
            <a:r>
              <a:rPr sz="3200">
                <a:latin typeface="仿宋_GB2312" panose="02010609030101010101" charset="-122"/>
                <a:ea typeface="仿宋_GB2312" panose="02010609030101010101" charset="-122"/>
                <a:cs typeface="仿宋_GB2312" panose="02010609030101010101" charset="-122"/>
              </a:rPr>
              <a:t>【</a:t>
            </a:r>
            <a:r>
              <a:rPr lang="zh-CN" sz="3200">
                <a:latin typeface="仿宋_GB2312" panose="02010609030101010101" charset="-122"/>
                <a:ea typeface="仿宋_GB2312" panose="02010609030101010101" charset="-122"/>
                <a:cs typeface="仿宋_GB2312" panose="02010609030101010101" charset="-122"/>
              </a:rPr>
              <a:t>上传</a:t>
            </a:r>
            <a:r>
              <a:rPr sz="3200">
                <a:latin typeface="仿宋_GB2312" panose="02010609030101010101" charset="-122"/>
                <a:ea typeface="仿宋_GB2312" panose="02010609030101010101" charset="-122"/>
                <a:cs typeface="仿宋_GB2312" panose="02010609030101010101" charset="-122"/>
              </a:rPr>
              <a:t>公示证明】、【</a:t>
            </a:r>
            <a:r>
              <a:rPr lang="zh-CN" sz="3200">
                <a:latin typeface="仿宋_GB2312" panose="02010609030101010101" charset="-122"/>
                <a:ea typeface="仿宋_GB2312" panose="02010609030101010101" charset="-122"/>
                <a:cs typeface="仿宋_GB2312" panose="02010609030101010101" charset="-122"/>
              </a:rPr>
              <a:t>上传考核表</a:t>
            </a:r>
            <a:r>
              <a:rPr sz="3200">
                <a:latin typeface="仿宋_GB2312" panose="02010609030101010101" charset="-122"/>
                <a:ea typeface="仿宋_GB2312" panose="02010609030101010101" charset="-122"/>
                <a:cs typeface="仿宋_GB2312" panose="02010609030101010101" charset="-122"/>
              </a:rPr>
              <a:t>（盖章页）】及【</a:t>
            </a:r>
            <a:r>
              <a:rPr lang="zh-CN" sz="3200">
                <a:latin typeface="仿宋_GB2312" panose="02010609030101010101" charset="-122"/>
                <a:ea typeface="仿宋_GB2312" panose="02010609030101010101" charset="-122"/>
                <a:cs typeface="仿宋_GB2312" panose="02010609030101010101" charset="-122"/>
              </a:rPr>
              <a:t>上传单位</a:t>
            </a:r>
            <a:r>
              <a:rPr sz="3200">
                <a:latin typeface="仿宋_GB2312" panose="02010609030101010101" charset="-122"/>
                <a:ea typeface="仿宋_GB2312" panose="02010609030101010101" charset="-122"/>
                <a:cs typeface="仿宋_GB2312" panose="02010609030101010101" charset="-122"/>
              </a:rPr>
              <a:t>意见审核</a:t>
            </a:r>
            <a:r>
              <a:rPr lang="zh-CN" sz="3200">
                <a:latin typeface="仿宋_GB2312" panose="02010609030101010101" charset="-122"/>
                <a:ea typeface="仿宋_GB2312" panose="02010609030101010101" charset="-122"/>
                <a:cs typeface="仿宋_GB2312" panose="02010609030101010101" charset="-122"/>
              </a:rPr>
              <a:t>表</a:t>
            </a:r>
            <a:r>
              <a:rPr sz="3200">
                <a:latin typeface="仿宋_GB2312" panose="02010609030101010101" charset="-122"/>
                <a:ea typeface="仿宋_GB2312" panose="02010609030101010101" charset="-122"/>
                <a:cs typeface="仿宋_GB2312" panose="02010609030101010101" charset="-122"/>
              </a:rPr>
              <a:t>（盖章页）】</a:t>
            </a:r>
            <a:endParaRPr sz="3200">
              <a:latin typeface="仿宋_GB2312" panose="02010609030101010101" charset="-122"/>
              <a:ea typeface="仿宋_GB2312" panose="02010609030101010101" charset="-122"/>
              <a:cs typeface="仿宋_GB2312" panose="0201060903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4" name="图片 3"/>
          <p:cNvPicPr>
            <a:picLocks noChangeAspect="1"/>
          </p:cNvPicPr>
          <p:nvPr>
            <p:custDataLst>
              <p:tags r:id="rId2"/>
            </p:custDataLst>
          </p:nvPr>
        </p:nvPicPr>
        <p:blipFill>
          <a:blip r:embed="rId3"/>
          <a:stretch>
            <a:fillRect/>
          </a:stretch>
        </p:blipFill>
        <p:spPr>
          <a:xfrm>
            <a:off x="582930" y="2125345"/>
            <a:ext cx="11026140" cy="3063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custDataLst>
              <p:tags r:id="rId1"/>
            </p:custDataLst>
          </p:nvPr>
        </p:nvSpPr>
        <p:spPr>
          <a:xfrm>
            <a:off x="488950" y="643890"/>
            <a:ext cx="11439525" cy="5015865"/>
          </a:xfrm>
          <a:prstGeom prst="rect">
            <a:avLst/>
          </a:prstGeom>
          <a:noFill/>
        </p:spPr>
        <p:txBody>
          <a:bodyPr wrap="square" rtlCol="0">
            <a:spAutoFit/>
          </a:bodyPr>
          <a:lstStyle/>
          <a:p>
            <a:r>
              <a:rPr lang="zh-CN" altLang="en-US" sz="3200" b="1">
                <a:latin typeface="楷体" panose="02010609060101010101" charset="-122"/>
                <a:ea typeface="楷体" panose="02010609060101010101" charset="-122"/>
                <a:cs typeface="楷体" panose="02010609060101010101" charset="-122"/>
              </a:rPr>
              <a:t>注：</a:t>
            </a:r>
            <a:r>
              <a:rPr lang="en-US" sz="3200" b="1">
                <a:latin typeface="楷体" panose="02010609060101010101" charset="-122"/>
                <a:ea typeface="楷体" panose="02010609060101010101" charset="-122"/>
                <a:cs typeface="楷体" panose="02010609060101010101" charset="-122"/>
                <a:sym typeface="+mn-ea"/>
              </a:rPr>
              <a:t>送审时，</a:t>
            </a:r>
            <a:r>
              <a:rPr lang="zh-CN" altLang="en-US" sz="3200" b="1">
                <a:latin typeface="楷体" panose="02010609060101010101" charset="-122"/>
                <a:ea typeface="楷体" panose="02010609060101010101" charset="-122"/>
                <a:cs typeface="楷体" panose="02010609060101010101" charset="-122"/>
                <a:sym typeface="+mn-ea"/>
              </a:rPr>
              <a:t>无法上传附件</a:t>
            </a:r>
            <a:endParaRPr lang="zh-CN" altLang="en-US" sz="32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r>
              <a:rPr lang="zh-CN" altLang="en-US" sz="3200" dirty="0">
                <a:solidFill>
                  <a:schemeClr val="tx1"/>
                </a:solidFill>
                <a:latin typeface="仿宋_GB2312" panose="02010609030101010101" charset="-122"/>
                <a:ea typeface="仿宋_GB2312" panose="02010609030101010101" charset="-122"/>
                <a:cs typeface="仿宋_GB2312" panose="02010609030101010101" charset="-122"/>
                <a:sym typeface="+mn-ea"/>
              </a:rPr>
              <a:t>（</a:t>
            </a:r>
            <a:r>
              <a:rPr lang="en-US" altLang="zh-CN" sz="3200" dirty="0">
                <a:solidFill>
                  <a:schemeClr val="tx1"/>
                </a:solidFill>
                <a:latin typeface="仿宋_GB2312" panose="02010609030101010101" charset="-122"/>
                <a:ea typeface="仿宋_GB2312" panose="02010609030101010101" charset="-122"/>
                <a:cs typeface="仿宋_GB2312" panose="02010609030101010101" charset="-122"/>
                <a:sym typeface="+mn-ea"/>
              </a:rPr>
              <a:t>1</a:t>
            </a:r>
            <a:r>
              <a:rPr lang="zh-CN" altLang="en-US" sz="3200" dirty="0">
                <a:solidFill>
                  <a:schemeClr val="tx1"/>
                </a:solidFill>
                <a:latin typeface="仿宋_GB2312" panose="02010609030101010101" charset="-122"/>
                <a:ea typeface="仿宋_GB2312" panose="02010609030101010101" charset="-122"/>
                <a:cs typeface="仿宋_GB2312" panose="02010609030101010101" charset="-122"/>
                <a:sym typeface="+mn-ea"/>
              </a:rPr>
              <a:t>）没有以图片形式上传</a:t>
            </a:r>
            <a:endParaRPr lang="zh-CN" altLang="en-US" sz="32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r>
              <a:rPr lang="zh-CN" altLang="en-US" sz="3200">
                <a:latin typeface="仿宋_GB2312" panose="02010609030101010101" charset="-122"/>
                <a:ea typeface="仿宋_GB2312" panose="02010609030101010101" charset="-122"/>
                <a:cs typeface="仿宋_GB2312" panose="02010609030101010101" charset="-122"/>
                <a:sym typeface="+mn-ea"/>
              </a:rPr>
              <a:t>单位上传文件时，使用签字盖章后的图片格式进行上传。如文件以PDF的格式保存在电脑中，可截图后将完整内容以图片格式进行上传。</a:t>
            </a:r>
            <a:endParaRPr lang="zh-CN" altLang="en-US" sz="3200">
              <a:latin typeface="仿宋_GB2312" panose="02010609030101010101" charset="-122"/>
              <a:ea typeface="仿宋_GB2312" panose="02010609030101010101" charset="-122"/>
              <a:cs typeface="仿宋_GB2312" panose="02010609030101010101" charset="-122"/>
              <a:sym typeface="+mn-ea"/>
            </a:endParaRPr>
          </a:p>
          <a:p>
            <a:pPr algn="l">
              <a:buClrTx/>
              <a:buSzTx/>
              <a:buFontTx/>
            </a:pPr>
            <a:r>
              <a:rPr lang="zh-CN" altLang="en-US" sz="3200">
                <a:latin typeface="仿宋_GB2312" panose="02010609030101010101" charset="-122"/>
                <a:ea typeface="仿宋_GB2312" panose="02010609030101010101" charset="-122"/>
                <a:cs typeface="仿宋_GB2312" panose="02010609030101010101" charset="-122"/>
                <a:sym typeface="+mn-ea"/>
              </a:rPr>
              <a:t>（</a:t>
            </a:r>
            <a:r>
              <a:rPr lang="en-US" altLang="zh-CN" sz="3200">
                <a:latin typeface="仿宋_GB2312" panose="02010609030101010101" charset="-122"/>
                <a:ea typeface="仿宋_GB2312" panose="02010609030101010101" charset="-122"/>
                <a:cs typeface="仿宋_GB2312" panose="02010609030101010101" charset="-122"/>
                <a:sym typeface="+mn-ea"/>
              </a:rPr>
              <a:t>2</a:t>
            </a:r>
            <a:r>
              <a:rPr lang="zh-CN" altLang="en-US" sz="3200">
                <a:latin typeface="仿宋_GB2312" panose="02010609030101010101" charset="-122"/>
                <a:ea typeface="仿宋_GB2312" panose="02010609030101010101" charset="-122"/>
                <a:cs typeface="仿宋_GB2312" panose="02010609030101010101" charset="-122"/>
                <a:sym typeface="+mn-ea"/>
              </a:rPr>
              <a:t>）</a:t>
            </a:r>
            <a:r>
              <a:rPr lang="en-US" altLang="zh-CN" sz="3200">
                <a:latin typeface="仿宋_GB2312" panose="02010609030101010101" charset="-122"/>
                <a:ea typeface="仿宋_GB2312" panose="02010609030101010101" charset="-122"/>
                <a:cs typeface="仿宋_GB2312" panose="02010609030101010101" charset="-122"/>
                <a:sym typeface="+mn-ea"/>
              </a:rPr>
              <a:t>显示“二维码解析失败”</a:t>
            </a:r>
            <a:endParaRPr lang="en-US" altLang="zh-CN" sz="3200">
              <a:latin typeface="仿宋_GB2312" panose="02010609030101010101" charset="-122"/>
              <a:ea typeface="仿宋_GB2312" panose="02010609030101010101" charset="-122"/>
              <a:cs typeface="仿宋_GB2312" panose="02010609030101010101" charset="-122"/>
              <a:sym typeface="+mn-ea"/>
            </a:endParaRPr>
          </a:p>
          <a:p>
            <a:pPr algn="l">
              <a:buClrTx/>
              <a:buSzTx/>
              <a:buFontTx/>
            </a:pPr>
            <a:r>
              <a:rPr lang="zh-CN" altLang="en-US" sz="3200">
                <a:latin typeface="仿宋_GB2312" panose="02010609030101010101" charset="-122"/>
                <a:ea typeface="仿宋_GB2312" panose="02010609030101010101" charset="-122"/>
                <a:cs typeface="仿宋_GB2312" panose="02010609030101010101" charset="-122"/>
                <a:sym typeface="+mn-ea"/>
              </a:rPr>
              <a:t>图片二维码清晰度不够。可重新拍照或扫描文件。</a:t>
            </a:r>
            <a:endParaRPr lang="en-US" altLang="zh-CN" sz="3200">
              <a:latin typeface="仿宋_GB2312" panose="02010609030101010101" charset="-122"/>
              <a:ea typeface="仿宋_GB2312" panose="02010609030101010101" charset="-122"/>
              <a:cs typeface="仿宋_GB2312" panose="02010609030101010101" charset="-122"/>
              <a:sym typeface="+mn-ea"/>
            </a:endParaRPr>
          </a:p>
          <a:p>
            <a:pPr algn="l">
              <a:buClrTx/>
              <a:buSzTx/>
              <a:buFontTx/>
            </a:pPr>
            <a:r>
              <a:rPr lang="zh-CN" altLang="en-US" sz="3200">
                <a:latin typeface="仿宋_GB2312" panose="02010609030101010101" charset="-122"/>
                <a:ea typeface="仿宋_GB2312" panose="02010609030101010101" charset="-122"/>
                <a:cs typeface="仿宋_GB2312" panose="02010609030101010101" charset="-122"/>
                <a:sym typeface="+mn-ea"/>
              </a:rPr>
              <a:t>（</a:t>
            </a:r>
            <a:r>
              <a:rPr lang="en-US" altLang="zh-CN" sz="3200">
                <a:latin typeface="仿宋_GB2312" panose="02010609030101010101" charset="-122"/>
                <a:ea typeface="仿宋_GB2312" panose="02010609030101010101" charset="-122"/>
                <a:cs typeface="仿宋_GB2312" panose="02010609030101010101" charset="-122"/>
                <a:sym typeface="+mn-ea"/>
              </a:rPr>
              <a:t>3</a:t>
            </a:r>
            <a:r>
              <a:rPr lang="zh-CN" altLang="en-US" sz="3200">
                <a:latin typeface="仿宋_GB2312" panose="02010609030101010101" charset="-122"/>
                <a:ea typeface="仿宋_GB2312" panose="02010609030101010101" charset="-122"/>
                <a:cs typeface="仿宋_GB2312" panose="02010609030101010101" charset="-122"/>
                <a:sym typeface="+mn-ea"/>
              </a:rPr>
              <a:t>）</a:t>
            </a:r>
            <a:r>
              <a:rPr lang="en-US" altLang="zh-CN" sz="3200">
                <a:latin typeface="仿宋_GB2312" panose="02010609030101010101" charset="-122"/>
                <a:ea typeface="仿宋_GB2312" panose="02010609030101010101" charset="-122"/>
                <a:cs typeface="仿宋_GB2312" panose="02010609030101010101" charset="-122"/>
                <a:sym typeface="+mn-ea"/>
              </a:rPr>
              <a:t>流程信息不匹配</a:t>
            </a:r>
            <a:endParaRPr lang="zh-CN" altLang="en-US" sz="3200">
              <a:latin typeface="仿宋_GB2312" panose="02010609030101010101" charset="-122"/>
              <a:ea typeface="仿宋_GB2312" panose="02010609030101010101" charset="-122"/>
              <a:cs typeface="仿宋_GB2312" panose="02010609030101010101" charset="-122"/>
              <a:sym typeface="+mn-ea"/>
            </a:endParaRPr>
          </a:p>
          <a:p>
            <a:pPr algn="l">
              <a:buClrTx/>
              <a:buSzTx/>
              <a:buFontTx/>
            </a:pPr>
            <a:r>
              <a:rPr lang="zh-CN" altLang="en-US" sz="3200">
                <a:latin typeface="仿宋" panose="02010609060101010101" charset="-122"/>
                <a:ea typeface="仿宋" panose="02010609060101010101" charset="-122"/>
                <a:sym typeface="+mn-ea"/>
              </a:rPr>
              <a:t>下载的审核意见表、考核表的信息与当前人员的流程信息不匹配，需要从系统中重新下载表格，签字盖章后再次上传。</a:t>
            </a:r>
            <a:endParaRPr lang="en-US" sz="32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2"/>
          <a:stretch>
            <a:fillRect/>
          </a:stretch>
        </p:blipFill>
        <p:spPr>
          <a:xfrm>
            <a:off x="10391458" y="0"/>
            <a:ext cx="1800225" cy="469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custDataLst>
              <p:tags r:id="rId1"/>
            </p:custDataLst>
          </p:nvPr>
        </p:nvSpPr>
        <p:spPr>
          <a:xfrm>
            <a:off x="488950" y="643890"/>
            <a:ext cx="11439525" cy="1568450"/>
          </a:xfrm>
          <a:prstGeom prst="rect">
            <a:avLst/>
          </a:prstGeom>
          <a:noFill/>
        </p:spPr>
        <p:txBody>
          <a:bodyPr wrap="square" rtlCol="0">
            <a:spAutoFit/>
          </a:bodyPr>
          <a:lstStyle/>
          <a:p>
            <a:r>
              <a:rPr lang="zh-CN" sz="3200">
                <a:latin typeface="仿宋_GB2312" panose="02010609030101010101" charset="-122"/>
                <a:ea typeface="仿宋_GB2312" panose="02010609030101010101" charset="-122"/>
                <a:cs typeface="仿宋_GB2312" panose="02010609030101010101" charset="-122"/>
              </a:rPr>
              <a:t>（</a:t>
            </a:r>
            <a:r>
              <a:rPr lang="en-US" altLang="zh-CN" sz="3200">
                <a:latin typeface="仿宋_GB2312" panose="02010609030101010101" charset="-122"/>
                <a:ea typeface="仿宋_GB2312" panose="02010609030101010101" charset="-122"/>
                <a:cs typeface="仿宋_GB2312" panose="02010609030101010101" charset="-122"/>
              </a:rPr>
              <a:t>4</a:t>
            </a:r>
            <a:r>
              <a:rPr lang="zh-CN" altLang="en-US"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sym typeface="+mn-ea"/>
              </a:rPr>
              <a:t>选中要送审的个人信息，</a:t>
            </a:r>
            <a:r>
              <a:rPr lang="zh-CN" sz="3200">
                <a:latin typeface="仿宋_GB2312" panose="02010609030101010101" charset="-122"/>
                <a:ea typeface="仿宋_GB2312" panose="02010609030101010101" charset="-122"/>
                <a:cs typeface="仿宋_GB2312" panose="02010609030101010101" charset="-122"/>
              </a:rPr>
              <a:t>点击</a:t>
            </a:r>
            <a:r>
              <a:rPr sz="3200">
                <a:latin typeface="仿宋_GB2312" panose="02010609030101010101" charset="-122"/>
                <a:ea typeface="仿宋_GB2312" panose="02010609030101010101" charset="-122"/>
                <a:cs typeface="仿宋_GB2312" panose="02010609030101010101" charset="-122"/>
              </a:rPr>
              <a:t>【送审】</a:t>
            </a:r>
            <a:r>
              <a:rPr lang="zh-CN"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显示【送审成功】</a:t>
            </a:r>
            <a:r>
              <a:rPr lang="zh-CN" sz="3200">
                <a:latin typeface="仿宋_GB2312" panose="02010609030101010101" charset="-122"/>
                <a:ea typeface="仿宋_GB2312" panose="02010609030101010101" charset="-122"/>
                <a:cs typeface="仿宋_GB2312" panose="02010609030101010101" charset="-122"/>
              </a:rPr>
              <a:t>。</a:t>
            </a:r>
            <a:r>
              <a:rPr sz="3200">
                <a:latin typeface="仿宋_GB2312" panose="02010609030101010101" charset="-122"/>
                <a:ea typeface="仿宋_GB2312" panose="02010609030101010101" charset="-122"/>
                <a:cs typeface="仿宋_GB2312" panose="02010609030101010101" charset="-122"/>
              </a:rPr>
              <a:t>送审成功后可在【统一审核】页面【全部办结】中查看，界面如下：</a:t>
            </a:r>
            <a:endParaRPr sz="3200">
              <a:latin typeface="仿宋_GB2312" panose="02010609030101010101" charset="-122"/>
              <a:ea typeface="仿宋_GB2312" panose="02010609030101010101" charset="-122"/>
              <a:cs typeface="仿宋_GB2312" panose="0201060903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2"/>
          <a:stretch>
            <a:fillRect/>
          </a:stretch>
        </p:blipFill>
        <p:spPr>
          <a:xfrm>
            <a:off x="10391458" y="0"/>
            <a:ext cx="1800225" cy="469900"/>
          </a:xfrm>
          <a:prstGeom prst="rect">
            <a:avLst/>
          </a:prstGeom>
          <a:noFill/>
          <a:ln w="9525">
            <a:noFill/>
          </a:ln>
        </p:spPr>
      </p:pic>
      <p:pic>
        <p:nvPicPr>
          <p:cNvPr id="10" name="图片 9"/>
          <p:cNvPicPr>
            <a:picLocks noChangeAspect="1"/>
          </p:cNvPicPr>
          <p:nvPr>
            <p:custDataLst>
              <p:tags r:id="rId3"/>
            </p:custDataLst>
          </p:nvPr>
        </p:nvPicPr>
        <p:blipFill>
          <a:blip r:embed="rId4"/>
          <a:stretch>
            <a:fillRect/>
          </a:stretch>
        </p:blipFill>
        <p:spPr>
          <a:xfrm>
            <a:off x="1330960" y="2520950"/>
            <a:ext cx="9505950" cy="3629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92075"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文本框 3"/>
          <p:cNvSpPr txBox="1"/>
          <p:nvPr>
            <p:custDataLst>
              <p:tags r:id="rId2"/>
            </p:custDataLst>
          </p:nvPr>
        </p:nvSpPr>
        <p:spPr>
          <a:xfrm>
            <a:off x="376555" y="592455"/>
            <a:ext cx="11439525" cy="1076325"/>
          </a:xfrm>
          <a:prstGeom prst="rect">
            <a:avLst/>
          </a:prstGeom>
          <a:noFill/>
        </p:spPr>
        <p:txBody>
          <a:bodyPr wrap="square" rtlCol="0">
            <a:spAutoFit/>
          </a:bodyPr>
          <a:lstStyle/>
          <a:p>
            <a:r>
              <a:rPr lang="zh-CN" sz="3200">
                <a:latin typeface="仿宋_GB2312" panose="02010609030101010101" charset="-122"/>
                <a:ea typeface="仿宋_GB2312" panose="02010609030101010101" charset="-122"/>
                <a:cs typeface="仿宋_GB2312" panose="02010609030101010101" charset="-122"/>
              </a:rPr>
              <a:t>（</a:t>
            </a:r>
            <a:r>
              <a:rPr lang="en-US" sz="3200">
                <a:latin typeface="仿宋_GB2312" panose="02010609030101010101" charset="-122"/>
                <a:ea typeface="仿宋_GB2312" panose="02010609030101010101" charset="-122"/>
                <a:cs typeface="仿宋_GB2312" panose="02010609030101010101" charset="-122"/>
              </a:rPr>
              <a:t>5</a:t>
            </a:r>
            <a:r>
              <a:rPr sz="3200">
                <a:latin typeface="仿宋_GB2312" panose="02010609030101010101" charset="-122"/>
                <a:ea typeface="仿宋_GB2312" panose="02010609030101010101" charset="-122"/>
                <a:cs typeface="仿宋_GB2312" panose="02010609030101010101" charset="-122"/>
              </a:rPr>
              <a:t>）送审成功后，</a:t>
            </a:r>
            <a:r>
              <a:rPr lang="zh-CN" sz="3200">
                <a:latin typeface="仿宋_GB2312" panose="02010609030101010101" charset="-122"/>
                <a:ea typeface="仿宋_GB2312" panose="02010609030101010101" charset="-122"/>
                <a:cs typeface="仿宋_GB2312" panose="02010609030101010101" charset="-122"/>
              </a:rPr>
              <a:t>审核进度</a:t>
            </a:r>
            <a:r>
              <a:rPr sz="3200">
                <a:latin typeface="仿宋_GB2312" panose="02010609030101010101" charset="-122"/>
                <a:ea typeface="仿宋_GB2312" panose="02010609030101010101" charset="-122"/>
                <a:cs typeface="仿宋_GB2312" panose="02010609030101010101" charset="-122"/>
              </a:rPr>
              <a:t>显示已送审，点击【操作】下方的查看，点击右侧的【查看审核进度】即可查看当前审核进度。</a:t>
            </a:r>
            <a:endParaRPr sz="3200">
              <a:latin typeface="仿宋_GB2312" panose="02010609030101010101" charset="-122"/>
              <a:ea typeface="仿宋_GB2312" panose="02010609030101010101" charset="-122"/>
              <a:cs typeface="仿宋_GB2312" panose="02010609030101010101" charset="-122"/>
            </a:endParaRPr>
          </a:p>
        </p:txBody>
      </p:sp>
      <p:pic>
        <p:nvPicPr>
          <p:cNvPr id="3" name="图片 2"/>
          <p:cNvPicPr>
            <a:picLocks noChangeAspect="1"/>
          </p:cNvPicPr>
          <p:nvPr>
            <p:custDataLst>
              <p:tags r:id="rId3"/>
            </p:custDataLst>
          </p:nvPr>
        </p:nvPicPr>
        <p:blipFill>
          <a:blip r:embed="rId4"/>
          <a:stretch>
            <a:fillRect/>
          </a:stretch>
        </p:blipFill>
        <p:spPr>
          <a:xfrm>
            <a:off x="328930" y="1791335"/>
            <a:ext cx="11617960" cy="1368425"/>
          </a:xfrm>
          <a:prstGeom prst="rect">
            <a:avLst/>
          </a:prstGeom>
        </p:spPr>
      </p:pic>
      <p:pic>
        <p:nvPicPr>
          <p:cNvPr id="2" name="图片 1"/>
          <p:cNvPicPr>
            <a:picLocks noChangeAspect="1"/>
          </p:cNvPicPr>
          <p:nvPr>
            <p:custDataLst>
              <p:tags r:id="rId5"/>
            </p:custDataLst>
          </p:nvPr>
        </p:nvPicPr>
        <p:blipFill>
          <a:blip r:embed="rId6"/>
          <a:stretch>
            <a:fillRect/>
          </a:stretch>
        </p:blipFill>
        <p:spPr>
          <a:xfrm>
            <a:off x="2435225" y="3159760"/>
            <a:ext cx="6878320" cy="3546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文本框 5"/>
          <p:cNvSpPr txBox="1"/>
          <p:nvPr/>
        </p:nvSpPr>
        <p:spPr>
          <a:xfrm>
            <a:off x="488950" y="1216025"/>
            <a:ext cx="11439525" cy="2061210"/>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1.</a:t>
            </a:r>
            <a:r>
              <a:rPr sz="3200" b="1">
                <a:latin typeface="楷体" panose="02010609060101010101" charset="-122"/>
                <a:ea typeface="楷体" panose="02010609060101010101" charset="-122"/>
                <a:cs typeface="楷体" panose="02010609060101010101" charset="-122"/>
              </a:rPr>
              <a:t>登录主管单位账号进行审核。选择【统一审核】，在页面下</a:t>
            </a:r>
            <a:r>
              <a:rPr lang="zh-CN" sz="3200" b="1">
                <a:latin typeface="楷体" panose="02010609060101010101" charset="-122"/>
                <a:ea typeface="楷体" panose="02010609060101010101" charset="-122"/>
                <a:cs typeface="楷体" panose="02010609060101010101" charset="-122"/>
              </a:rPr>
              <a:t>方</a:t>
            </a:r>
            <a:r>
              <a:rPr sz="3200" b="1">
                <a:latin typeface="楷体" panose="02010609060101010101" charset="-122"/>
                <a:ea typeface="楷体" panose="02010609060101010101" charset="-122"/>
                <a:cs typeface="楷体" panose="02010609060101010101" charset="-122"/>
              </a:rPr>
              <a:t>即可看到申报人员的信息在待审核状态，选择【待审核】下方的【</a:t>
            </a:r>
            <a:r>
              <a:rPr lang="en-US"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rPr>
              <a:t>条】即可跳转到审核界面，选择【审核】，对申报人员填报信息进行审核。</a:t>
            </a:r>
            <a:endParaRPr sz="3200" b="1">
              <a:solidFill>
                <a:schemeClr val="tx1"/>
              </a:solidFill>
              <a:latin typeface="楷体" panose="02010609060101010101" charset="-122"/>
              <a:ea typeface="楷体" panose="02010609060101010101" charset="-122"/>
              <a:cs typeface="楷体" panose="0201060906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3634740"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三、主管部门审核</a:t>
            </a:r>
            <a:endParaRPr lang="zh-CN" altLang="en-US" sz="3200" b="1" dirty="0">
              <a:solidFill>
                <a:schemeClr val="accent1"/>
              </a:solidFill>
              <a:latin typeface="黑体" panose="02010609060101010101" charset="-122"/>
              <a:ea typeface="黑体" panose="02010609060101010101" charset="-122"/>
            </a:endParaRPr>
          </a:p>
        </p:txBody>
      </p:sp>
      <p:pic>
        <p:nvPicPr>
          <p:cNvPr id="2" name="图片 1"/>
          <p:cNvPicPr>
            <a:picLocks noChangeAspect="1"/>
          </p:cNvPicPr>
          <p:nvPr>
            <p:custDataLst>
              <p:tags r:id="rId3"/>
            </p:custDataLst>
          </p:nvPr>
        </p:nvPicPr>
        <p:blipFill>
          <a:blip r:embed="rId4"/>
          <a:stretch>
            <a:fillRect/>
          </a:stretch>
        </p:blipFill>
        <p:spPr>
          <a:xfrm>
            <a:off x="1652270" y="3277235"/>
            <a:ext cx="8555990" cy="3120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1）操作系统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Win7、Win8、Win10 系统均可。</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2）浏览器</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推荐使用 360 浏览器中的极速模式、搜狗浏览器中的高速模式或 IE8 以上版</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本的 IE 浏览器等使用 chrome 内核的浏览器访问系统。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311785" y="578485"/>
            <a:ext cx="11322050" cy="159004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311785" y="2277110"/>
            <a:ext cx="8332470" cy="4504055"/>
          </a:xfrm>
          <a:prstGeom prst="rect">
            <a:avLst/>
          </a:prstGeom>
        </p:spPr>
      </p:pic>
      <p:sp>
        <p:nvSpPr>
          <p:cNvPr id="6" name="文本框 5"/>
          <p:cNvSpPr txBox="1"/>
          <p:nvPr>
            <p:custDataLst>
              <p:tags r:id="rId6"/>
            </p:custDataLst>
          </p:nvPr>
        </p:nvSpPr>
        <p:spPr>
          <a:xfrm>
            <a:off x="9015730" y="3169920"/>
            <a:ext cx="2820670" cy="2524760"/>
          </a:xfrm>
          <a:prstGeom prst="rect">
            <a:avLst/>
          </a:prstGeom>
          <a:noFill/>
        </p:spPr>
        <p:txBody>
          <a:bodyPr wrap="square" rtlCol="0">
            <a:noAutofit/>
          </a:bodyPr>
          <a:lstStyle/>
          <a:p>
            <a:r>
              <a:rPr lang="zh-CN" altLang="en-US" sz="2400">
                <a:solidFill>
                  <a:srgbClr val="FF0000"/>
                </a:solidFill>
              </a:rPr>
              <a:t>注意：审核</a:t>
            </a:r>
            <a:r>
              <a:rPr lang="zh-CN" sz="2400">
                <a:solidFill>
                  <a:srgbClr val="FF0000"/>
                </a:solidFill>
              </a:rPr>
              <a:t>过程与用人单位类似，不同的是退回节点可以是下级单位和个人。</a:t>
            </a:r>
            <a:endParaRPr 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custDataLst>
              <p:tags r:id="rId1"/>
            </p:custDataLst>
          </p:nvPr>
        </p:nvSpPr>
        <p:spPr>
          <a:xfrm>
            <a:off x="488950" y="643890"/>
            <a:ext cx="11439525" cy="1076325"/>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2.</a:t>
            </a:r>
            <a:r>
              <a:rPr lang="zh-CN" altLang="en-US" sz="3200" b="1">
                <a:latin typeface="楷体" panose="02010609060101010101" charset="-122"/>
                <a:ea typeface="楷体" panose="02010609060101010101" charset="-122"/>
                <a:cs typeface="楷体" panose="02010609060101010101" charset="-122"/>
              </a:rPr>
              <a:t>主管单位送审。</a:t>
            </a:r>
            <a:r>
              <a:rPr sz="3200" b="1">
                <a:latin typeface="楷体" panose="02010609060101010101" charset="-122"/>
                <a:ea typeface="楷体" panose="02010609060101010101" charset="-122"/>
                <a:cs typeface="楷体" panose="02010609060101010101" charset="-122"/>
              </a:rPr>
              <a:t>返回</a:t>
            </a:r>
            <a:r>
              <a:rPr lang="zh-CN" sz="3200" b="1">
                <a:latin typeface="楷体" panose="02010609060101010101" charset="-122"/>
                <a:ea typeface="楷体" panose="02010609060101010101" charset="-122"/>
                <a:cs typeface="楷体" panose="02010609060101010101" charset="-122"/>
              </a:rPr>
              <a:t>到</a:t>
            </a:r>
            <a:r>
              <a:rPr sz="3200" b="1">
                <a:latin typeface="楷体" panose="02010609060101010101" charset="-122"/>
                <a:ea typeface="楷体" panose="02010609060101010101" charset="-122"/>
                <a:cs typeface="楷体" panose="02010609060101010101" charset="-122"/>
              </a:rPr>
              <a:t>【统一审核】页面，选择【待送审】下方的【</a:t>
            </a:r>
            <a:r>
              <a:rPr lang="en-US"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rPr>
              <a:t>条】，进入【送审】页面后点击【送审附件】。</a:t>
            </a:r>
            <a:endParaRPr sz="3200" b="1">
              <a:latin typeface="楷体" panose="02010609060101010101" charset="-122"/>
              <a:ea typeface="楷体" panose="02010609060101010101" charset="-122"/>
              <a:cs typeface="楷体" panose="0201060906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2"/>
          <a:stretch>
            <a:fillRect/>
          </a:stretch>
        </p:blipFill>
        <p:spPr>
          <a:xfrm>
            <a:off x="10391458" y="0"/>
            <a:ext cx="1800225" cy="469900"/>
          </a:xfrm>
          <a:prstGeom prst="rect">
            <a:avLst/>
          </a:prstGeom>
          <a:noFill/>
          <a:ln w="9525">
            <a:noFill/>
          </a:ln>
        </p:spPr>
      </p:pic>
      <p:pic>
        <p:nvPicPr>
          <p:cNvPr id="6" name="图片 5"/>
          <p:cNvPicPr>
            <a:picLocks noChangeAspect="1"/>
          </p:cNvPicPr>
          <p:nvPr>
            <p:custDataLst>
              <p:tags r:id="rId3"/>
            </p:custDataLst>
          </p:nvPr>
        </p:nvPicPr>
        <p:blipFill>
          <a:blip r:embed="rId4"/>
          <a:stretch>
            <a:fillRect/>
          </a:stretch>
        </p:blipFill>
        <p:spPr>
          <a:xfrm>
            <a:off x="488950" y="2146300"/>
            <a:ext cx="11282680" cy="2320925"/>
          </a:xfrm>
          <a:prstGeom prst="rect">
            <a:avLst/>
          </a:prstGeom>
        </p:spPr>
      </p:pic>
      <p:sp>
        <p:nvSpPr>
          <p:cNvPr id="7" name="文本框 6"/>
          <p:cNvSpPr txBox="1"/>
          <p:nvPr>
            <p:custDataLst>
              <p:tags r:id="rId5"/>
            </p:custDataLst>
          </p:nvPr>
        </p:nvSpPr>
        <p:spPr>
          <a:xfrm>
            <a:off x="488950" y="4893945"/>
            <a:ext cx="10802620" cy="1489710"/>
          </a:xfrm>
          <a:prstGeom prst="rect">
            <a:avLst/>
          </a:prstGeom>
          <a:noFill/>
        </p:spPr>
        <p:txBody>
          <a:bodyPr wrap="square" rtlCol="0">
            <a:noAutofit/>
          </a:bodyPr>
          <a:lstStyle/>
          <a:p>
            <a:r>
              <a:rPr lang="zh-CN" altLang="en-US" sz="2400">
                <a:solidFill>
                  <a:srgbClr val="FF0000"/>
                </a:solidFill>
              </a:rPr>
              <a:t>注意：</a:t>
            </a:r>
            <a:r>
              <a:rPr lang="en-US" altLang="zh-CN" sz="2400">
                <a:solidFill>
                  <a:srgbClr val="FF0000"/>
                </a:solidFill>
              </a:rPr>
              <a:t>1.</a:t>
            </a:r>
            <a:r>
              <a:rPr lang="zh-CN" altLang="en-US" sz="2400">
                <a:solidFill>
                  <a:srgbClr val="FF0000"/>
                </a:solidFill>
              </a:rPr>
              <a:t>如送审页面无信息，请选择为主管单位送审。</a:t>
            </a:r>
            <a:endParaRPr lang="zh-CN" altLang="en-US" sz="2400">
              <a:solidFill>
                <a:srgbClr val="FF0000"/>
              </a:solidFill>
            </a:endParaRPr>
          </a:p>
          <a:p>
            <a:r>
              <a:rPr lang="en-US" altLang="zh-CN" sz="2400">
                <a:solidFill>
                  <a:srgbClr val="FF0000"/>
                </a:solidFill>
              </a:rPr>
              <a:t>             2.</a:t>
            </a:r>
            <a:r>
              <a:rPr lang="zh-CN" altLang="en-US" sz="2400">
                <a:solidFill>
                  <a:srgbClr val="FF0000"/>
                </a:solidFill>
              </a:rPr>
              <a:t>主管单位送审时，可以将对象全部勾选，统一下载送审附件，统一上传送审附件。</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custDataLst>
              <p:tags r:id="rId1"/>
            </p:custDataLst>
          </p:nvPr>
        </p:nvSpPr>
        <p:spPr>
          <a:xfrm>
            <a:off x="488950" y="643890"/>
            <a:ext cx="11439525" cy="1568450"/>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3.</a:t>
            </a:r>
            <a:r>
              <a:rPr sz="3200" b="1">
                <a:latin typeface="楷体" panose="02010609060101010101" charset="-122"/>
                <a:ea typeface="楷体" panose="02010609060101010101" charset="-122"/>
                <a:cs typeface="楷体" panose="02010609060101010101" charset="-122"/>
              </a:rPr>
              <a:t>在【送审附件】页面，</a:t>
            </a:r>
            <a:r>
              <a:rPr lang="zh-CN" sz="3200" b="1">
                <a:latin typeface="楷体" panose="02010609060101010101" charset="-122"/>
                <a:ea typeface="楷体" panose="02010609060101010101" charset="-122"/>
                <a:cs typeface="楷体" panose="02010609060101010101" charset="-122"/>
              </a:rPr>
              <a:t>点击</a:t>
            </a:r>
            <a:r>
              <a:rPr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sym typeface="+mn-ea"/>
              </a:rPr>
              <a:t>下载</a:t>
            </a:r>
            <a:r>
              <a:rPr lang="zh-CN" sz="3200" b="1">
                <a:latin typeface="楷体" panose="02010609060101010101" charset="-122"/>
                <a:ea typeface="楷体" panose="02010609060101010101" charset="-122"/>
                <a:cs typeface="楷体" panose="02010609060101010101" charset="-122"/>
                <a:sym typeface="+mn-ea"/>
              </a:rPr>
              <a:t>今日</a:t>
            </a:r>
            <a:r>
              <a:rPr sz="3200" b="1">
                <a:latin typeface="楷体" panose="02010609060101010101" charset="-122"/>
                <a:ea typeface="楷体" panose="02010609060101010101" charset="-122"/>
                <a:cs typeface="楷体" panose="02010609060101010101" charset="-122"/>
              </a:rPr>
              <a:t>呈报单位审核意见</a:t>
            </a:r>
            <a:r>
              <a:rPr lang="zh-CN" sz="3200" b="1">
                <a:latin typeface="楷体" panose="02010609060101010101" charset="-122"/>
                <a:ea typeface="楷体" panose="02010609060101010101" charset="-122"/>
                <a:cs typeface="楷体" panose="02010609060101010101" charset="-122"/>
              </a:rPr>
              <a:t>表</a:t>
            </a:r>
            <a:r>
              <a:rPr sz="3200" b="1">
                <a:latin typeface="楷体" panose="02010609060101010101" charset="-122"/>
                <a:ea typeface="楷体" panose="02010609060101010101" charset="-122"/>
                <a:cs typeface="楷体" panose="02010609060101010101" charset="-122"/>
              </a:rPr>
              <a:t>（空白页）】，</a:t>
            </a:r>
            <a:r>
              <a:rPr lang="zh-CN" sz="3200" b="1">
                <a:latin typeface="楷体" panose="02010609060101010101" charset="-122"/>
                <a:ea typeface="楷体" panose="02010609060101010101" charset="-122"/>
                <a:cs typeface="楷体" panose="02010609060101010101" charset="-122"/>
              </a:rPr>
              <a:t>点击</a:t>
            </a:r>
            <a:r>
              <a:rPr sz="3200" b="1">
                <a:latin typeface="楷体" panose="02010609060101010101" charset="-122"/>
                <a:ea typeface="楷体" panose="02010609060101010101" charset="-122"/>
                <a:cs typeface="楷体" panose="02010609060101010101" charset="-122"/>
              </a:rPr>
              <a:t>【</a:t>
            </a:r>
            <a:r>
              <a:rPr lang="zh-CN" sz="3200" b="1">
                <a:latin typeface="楷体" panose="02010609060101010101" charset="-122"/>
                <a:ea typeface="楷体" panose="02010609060101010101" charset="-122"/>
                <a:cs typeface="楷体" panose="02010609060101010101" charset="-122"/>
                <a:sym typeface="+mn-ea"/>
              </a:rPr>
              <a:t>上传今日</a:t>
            </a:r>
            <a:r>
              <a:rPr sz="3200" b="1">
                <a:latin typeface="楷体" panose="02010609060101010101" charset="-122"/>
                <a:ea typeface="楷体" panose="02010609060101010101" charset="-122"/>
                <a:cs typeface="楷体" panose="02010609060101010101" charset="-122"/>
              </a:rPr>
              <a:t>呈报单位审核意见表（盖章页）】，再返回选中后点击【送审】，显示【送审成功】</a:t>
            </a:r>
            <a:endParaRPr sz="3200" b="1">
              <a:latin typeface="楷体" panose="02010609060101010101" charset="-122"/>
              <a:ea typeface="楷体" panose="02010609060101010101" charset="-122"/>
              <a:cs typeface="楷体" panose="02010609060101010101"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2"/>
          <a:stretch>
            <a:fillRect/>
          </a:stretch>
        </p:blipFill>
        <p:spPr>
          <a:xfrm>
            <a:off x="10391458" y="0"/>
            <a:ext cx="1800225" cy="469900"/>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918845" y="2766695"/>
            <a:ext cx="9585960" cy="2339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深度视觉·原创设计 https://www.docer.com/works?userid=22383862"/>
          <p:cNvSpPr/>
          <p:nvPr/>
        </p:nvSpPr>
        <p:spPr>
          <a:xfrm flipV="1">
            <a:off x="0" y="-7"/>
            <a:ext cx="12167774" cy="3248173"/>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深度视觉·原创设计 https://www.docer.com/works?userid=22383862"/>
          <p:cNvSpPr/>
          <p:nvPr/>
        </p:nvSpPr>
        <p:spPr>
          <a:xfrm flipH="1">
            <a:off x="4127096" y="4690853"/>
            <a:ext cx="8064904" cy="2167147"/>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深度视觉·原创设计 https://www.docer.com/works?userid=22383862"/>
          <p:cNvSpPr txBox="1"/>
          <p:nvPr/>
        </p:nvSpPr>
        <p:spPr>
          <a:xfrm>
            <a:off x="4533265" y="2636520"/>
            <a:ext cx="2603500"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谢</a:t>
            </a:r>
            <a:r>
              <a:rPr lang="en-US" altLang="zh-CN" sz="6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a:t>
            </a:r>
            <a:r>
              <a:rPr lang="zh-CN" altLang="en-US" sz="6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谢！</a:t>
            </a:r>
            <a:endParaRPr lang="zh-CN" altLang="en-US" sz="6600"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latin typeface="思源黑体" panose="020B0500000000000000" pitchFamily="34" charset="-122"/>
                <a:ea typeface="思源黑体" panose="020B0500000000000000" pitchFamily="34" charset="-122"/>
                <a:sym typeface="思源黑体" panose="020B0500000000000000" pitchFamily="34" charset="-122"/>
              </a:rPr>
              <a:t>1）操作系统。</a:t>
            </a: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pic>
        <p:nvPicPr>
          <p:cNvPr id="7" name="图片 6"/>
          <p:cNvPicPr>
            <a:picLocks noChangeAspect="1"/>
          </p:cNvPicPr>
          <p:nvPr>
            <p:custDataLst>
              <p:tags r:id="rId2"/>
            </p:custDataLst>
          </p:nvPr>
        </p:nvPicPr>
        <p:blipFill>
          <a:blip r:embed="rId3"/>
          <a:stretch>
            <a:fillRect/>
          </a:stretch>
        </p:blipFill>
        <p:spPr>
          <a:xfrm>
            <a:off x="1442720" y="755650"/>
            <a:ext cx="9305925" cy="4800600"/>
          </a:xfrm>
          <a:prstGeom prst="rect">
            <a:avLst/>
          </a:prstGeom>
        </p:spPr>
      </p:pic>
      <p:sp>
        <p:nvSpPr>
          <p:cNvPr id="8" name="文本框 7"/>
          <p:cNvSpPr txBox="1"/>
          <p:nvPr>
            <p:custDataLst>
              <p:tags r:id="rId4"/>
            </p:custDataLst>
          </p:nvPr>
        </p:nvSpPr>
        <p:spPr>
          <a:xfrm>
            <a:off x="1665605" y="5692775"/>
            <a:ext cx="9410700" cy="521970"/>
          </a:xfrm>
          <a:prstGeom prst="rect">
            <a:avLst/>
          </a:prstGeom>
          <a:noFill/>
        </p:spPr>
        <p:txBody>
          <a:bodyPr wrap="square" rtlCol="0">
            <a:spAutoFit/>
          </a:bodyPr>
          <a:lstStyle/>
          <a:p>
            <a:r>
              <a:rPr lang="zh-CN" sz="2800">
                <a:solidFill>
                  <a:srgbClr val="FF0000"/>
                </a:solidFill>
                <a:latin typeface="楷体" panose="02010609060101010101" charset="-122"/>
                <a:ea typeface="楷体" panose="02010609060101010101" charset="-122"/>
                <a:cs typeface="楷体" panose="02010609060101010101" charset="-122"/>
              </a:rPr>
              <a:t>说明：互联网环境即打开浏览器网址即可进入登录页面。</a:t>
            </a:r>
            <a:endParaRPr lang="zh-CN" sz="280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6383020"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三、各类角色创建账号的业务规则</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488950" y="1375410"/>
            <a:ext cx="11527790" cy="2554545"/>
          </a:xfrm>
          <a:prstGeom prst="rect">
            <a:avLst/>
          </a:prstGeom>
          <a:noFill/>
        </p:spPr>
        <p:txBody>
          <a:bodyPr wrap="square" rtlCol="0">
            <a:spAutoFit/>
          </a:bodyPr>
          <a:lstStyle/>
          <a:p>
            <a:r>
              <a:rPr lang="en-US" sz="3200" b="1" dirty="0">
                <a:latin typeface="楷体" panose="02010609060101010101" charset="-122"/>
                <a:ea typeface="楷体" panose="02010609060101010101" charset="-122"/>
                <a:cs typeface="楷体" panose="02010609060101010101" charset="-122"/>
              </a:rPr>
              <a:t>1.</a:t>
            </a:r>
            <a:r>
              <a:rPr sz="3200" b="1" dirty="0">
                <a:latin typeface="楷体" panose="02010609060101010101" charset="-122"/>
                <a:ea typeface="楷体" panose="02010609060101010101" charset="-122"/>
                <a:cs typeface="楷体" panose="02010609060101010101" charset="-122"/>
              </a:rPr>
              <a:t>申报人员通过点击个人申报端的个人账号登录入口自动跳转到湖北省统一身份认证平台进行系统的注册或登录。</a:t>
            </a:r>
            <a:endParaRPr lang="en-US" sz="3200" b="1" dirty="0">
              <a:latin typeface="楷体" panose="02010609060101010101" charset="-122"/>
              <a:ea typeface="楷体" panose="02010609060101010101" charset="-122"/>
              <a:cs typeface="楷体" panose="02010609060101010101" charset="-122"/>
            </a:endParaRPr>
          </a:p>
          <a:p>
            <a:endParaRPr lang="en-US" sz="3200" b="1" dirty="0">
              <a:latin typeface="楷体" panose="02010609060101010101" charset="-122"/>
              <a:ea typeface="楷体" panose="02010609060101010101" charset="-122"/>
              <a:cs typeface="楷体" panose="02010609060101010101" charset="-122"/>
            </a:endParaRPr>
          </a:p>
          <a:p>
            <a:r>
              <a:rPr lang="en-US" sz="3200" b="1" dirty="0">
                <a:latin typeface="楷体" panose="02010609060101010101" charset="-122"/>
                <a:ea typeface="楷体" panose="02010609060101010101" charset="-122"/>
                <a:cs typeface="楷体" panose="02010609060101010101" charset="-122"/>
              </a:rPr>
              <a:t>2.</a:t>
            </a:r>
            <a:r>
              <a:rPr lang="zh-CN" altLang="en-US" sz="3200" b="1" dirty="0">
                <a:latin typeface="楷体" panose="02010609060101010101" charset="-122"/>
                <a:ea typeface="楷体" panose="02010609060101010101" charset="-122"/>
                <a:cs typeface="楷体" panose="02010609060101010101" charset="-122"/>
              </a:rPr>
              <a:t>申报人员所在的申报单位及上级（主管）部门创建流程如下图：</a:t>
            </a:r>
            <a:endParaRPr lang="en-US" sz="3200" b="1" dirty="0">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custDataLst>
              <p:tags r:id="rId3"/>
            </p:custDataLst>
          </p:nvPr>
        </p:nvPicPr>
        <p:blipFill>
          <a:blip r:embed="rId4"/>
          <a:stretch>
            <a:fillRect/>
          </a:stretch>
        </p:blipFill>
        <p:spPr>
          <a:xfrm>
            <a:off x="1016000" y="4210050"/>
            <a:ext cx="9470390" cy="1537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6" name="文本框 5"/>
          <p:cNvSpPr txBox="1"/>
          <p:nvPr/>
        </p:nvSpPr>
        <p:spPr>
          <a:xfrm>
            <a:off x="488950" y="1228090"/>
            <a:ext cx="11439525" cy="4523105"/>
          </a:xfrm>
          <a:prstGeom prst="rect">
            <a:avLst/>
          </a:prstGeom>
          <a:noFill/>
        </p:spPr>
        <p:txBody>
          <a:bodyPr wrap="square" rtlCol="0">
            <a:spAutoFit/>
          </a:bodyPr>
          <a:lstStyle/>
          <a:p>
            <a:r>
              <a:rPr lang="en-US" sz="3200" b="1" dirty="0">
                <a:solidFill>
                  <a:schemeClr val="tx1"/>
                </a:solidFill>
                <a:latin typeface="楷体" panose="02010609060101010101" charset="-122"/>
                <a:ea typeface="楷体" panose="02010609060101010101" charset="-122"/>
                <a:cs typeface="楷体" panose="02010609060101010101" charset="-122"/>
              </a:rPr>
              <a:t>3.</a:t>
            </a:r>
            <a:r>
              <a:rPr sz="3200" b="1" dirty="0">
                <a:solidFill>
                  <a:schemeClr val="tx1"/>
                </a:solidFill>
                <a:latin typeface="楷体" panose="02010609060101010101" charset="-122"/>
                <a:ea typeface="楷体" panose="02010609060101010101" charset="-122"/>
                <a:cs typeface="楷体" panose="02010609060101010101" charset="-122"/>
              </a:rPr>
              <a:t>关于下级单位账号创建的规则说明</a:t>
            </a:r>
            <a:endParaRPr sz="3200" b="1" dirty="0">
              <a:solidFill>
                <a:schemeClr val="tx1"/>
              </a:solidFill>
              <a:latin typeface="楷体" panose="02010609060101010101" charset="-122"/>
              <a:ea typeface="楷体" panose="02010609060101010101" charset="-122"/>
              <a:cs typeface="楷体" panose="02010609060101010101" charset="-122"/>
            </a:endParaRPr>
          </a:p>
          <a:p>
            <a:endParaRPr sz="3200" dirty="0">
              <a:solidFill>
                <a:schemeClr val="tx1"/>
              </a:solidFill>
              <a:latin typeface="仿宋_GB2312" panose="02010609030101010101" charset="-122"/>
              <a:ea typeface="仿宋_GB2312" panose="02010609030101010101" charset="-122"/>
              <a:cs typeface="楷体" panose="02010609060101010101" charset="-122"/>
            </a:endParaRPr>
          </a:p>
          <a:p>
            <a:r>
              <a:rPr sz="3200" dirty="0" err="1">
                <a:solidFill>
                  <a:schemeClr val="tx1"/>
                </a:solidFill>
                <a:latin typeface="仿宋_GB2312" panose="02010609030101010101" charset="-122"/>
                <a:ea typeface="仿宋_GB2312" panose="02010609030101010101" charset="-122"/>
                <a:cs typeface="楷体" panose="02010609060101010101" charset="-122"/>
              </a:rPr>
              <a:t>若主管部门</a:t>
            </a:r>
            <a:r>
              <a:rPr lang="zh-CN" sz="3200" dirty="0">
                <a:solidFill>
                  <a:schemeClr val="tx1"/>
                </a:solidFill>
                <a:latin typeface="仿宋_GB2312" panose="02010609030101010101" charset="-122"/>
                <a:ea typeface="仿宋_GB2312" panose="02010609030101010101" charset="-122"/>
                <a:cs typeface="楷体" panose="02010609060101010101" charset="-122"/>
              </a:rPr>
              <a:t>创建</a:t>
            </a:r>
            <a:r>
              <a:rPr sz="3200" dirty="0" err="1">
                <a:solidFill>
                  <a:schemeClr val="tx1"/>
                </a:solidFill>
                <a:latin typeface="仿宋_GB2312" panose="02010609030101010101" charset="-122"/>
                <a:ea typeface="仿宋_GB2312" panose="02010609030101010101" charset="-122"/>
                <a:cs typeface="楷体" panose="02010609060101010101" charset="-122"/>
              </a:rPr>
              <a:t>二级单位账号后，</a:t>
            </a:r>
            <a:r>
              <a:rPr sz="3200" dirty="0" err="1">
                <a:latin typeface="仿宋_GB2312" panose="02010609030101010101" charset="-122"/>
                <a:ea typeface="仿宋_GB2312" panose="02010609030101010101" charset="-122"/>
                <a:cs typeface="楷体" panose="02010609060101010101" charset="-122"/>
                <a:sym typeface="+mn-ea"/>
              </a:rPr>
              <a:t>还需</a:t>
            </a:r>
            <a:r>
              <a:rPr lang="zh-CN" sz="3200" dirty="0">
                <a:latin typeface="仿宋_GB2312" panose="02010609030101010101" charset="-122"/>
                <a:ea typeface="仿宋_GB2312" panose="02010609030101010101" charset="-122"/>
                <a:cs typeface="楷体" panose="02010609060101010101" charset="-122"/>
                <a:sym typeface="+mn-ea"/>
              </a:rPr>
              <a:t>创建</a:t>
            </a:r>
            <a:r>
              <a:rPr lang="zh-CN" sz="3200" dirty="0">
                <a:solidFill>
                  <a:schemeClr val="tx1"/>
                </a:solidFill>
                <a:latin typeface="仿宋_GB2312" panose="02010609030101010101" charset="-122"/>
                <a:ea typeface="仿宋_GB2312" panose="02010609030101010101" charset="-122"/>
                <a:cs typeface="楷体" panose="02010609060101010101" charset="-122"/>
              </a:rPr>
              <a:t>三</a:t>
            </a:r>
            <a:r>
              <a:rPr sz="3200" dirty="0" err="1">
                <a:solidFill>
                  <a:schemeClr val="tx1"/>
                </a:solidFill>
                <a:latin typeface="仿宋_GB2312" panose="02010609030101010101" charset="-122"/>
                <a:ea typeface="仿宋_GB2312" panose="02010609030101010101" charset="-122"/>
                <a:cs typeface="楷体" panose="02010609060101010101" charset="-122"/>
              </a:rPr>
              <a:t>级单位</a:t>
            </a:r>
            <a:r>
              <a:rPr lang="zh-CN" sz="3200" dirty="0">
                <a:solidFill>
                  <a:schemeClr val="tx1"/>
                </a:solidFill>
                <a:latin typeface="仿宋_GB2312" panose="02010609030101010101" charset="-122"/>
                <a:ea typeface="仿宋_GB2312" panose="02010609030101010101" charset="-122"/>
                <a:cs typeface="楷体" panose="02010609060101010101" charset="-122"/>
              </a:rPr>
              <a:t>或四</a:t>
            </a:r>
            <a:r>
              <a:rPr sz="3200" dirty="0" err="1">
                <a:solidFill>
                  <a:schemeClr val="tx1"/>
                </a:solidFill>
                <a:latin typeface="仿宋_GB2312" panose="02010609030101010101" charset="-122"/>
                <a:ea typeface="仿宋_GB2312" panose="02010609030101010101" charset="-122"/>
                <a:cs typeface="楷体" panose="02010609060101010101" charset="-122"/>
              </a:rPr>
              <a:t>级单位账号，则可以二级单位创建三级单位</a:t>
            </a:r>
            <a:r>
              <a:rPr sz="3200" dirty="0" err="1">
                <a:latin typeface="仿宋_GB2312" panose="02010609030101010101" charset="-122"/>
                <a:ea typeface="仿宋_GB2312" panose="02010609030101010101" charset="-122"/>
                <a:cs typeface="楷体" panose="02010609060101010101" charset="-122"/>
                <a:sym typeface="+mn-ea"/>
              </a:rPr>
              <a:t>账号</a:t>
            </a:r>
            <a:r>
              <a:rPr sz="3200" dirty="0" err="1">
                <a:solidFill>
                  <a:schemeClr val="tx1"/>
                </a:solidFill>
                <a:latin typeface="仿宋_GB2312" panose="02010609030101010101" charset="-122"/>
                <a:ea typeface="仿宋_GB2312" panose="02010609030101010101" charset="-122"/>
                <a:cs typeface="楷体" panose="02010609060101010101" charset="-122"/>
              </a:rPr>
              <a:t>，三级单位创建四级单位</a:t>
            </a:r>
            <a:r>
              <a:rPr sz="3200" dirty="0" err="1">
                <a:latin typeface="仿宋_GB2312" panose="02010609030101010101" charset="-122"/>
                <a:ea typeface="仿宋_GB2312" panose="02010609030101010101" charset="-122"/>
                <a:cs typeface="楷体" panose="02010609060101010101" charset="-122"/>
                <a:sym typeface="+mn-ea"/>
              </a:rPr>
              <a:t>账号</a:t>
            </a:r>
            <a:r>
              <a:rPr lang="zh-CN" sz="3200" dirty="0">
                <a:solidFill>
                  <a:schemeClr val="tx1"/>
                </a:solidFill>
                <a:latin typeface="仿宋_GB2312" panose="02010609030101010101" charset="-122"/>
                <a:ea typeface="仿宋_GB2312" panose="02010609030101010101" charset="-122"/>
                <a:cs typeface="楷体" panose="02010609060101010101" charset="-122"/>
              </a:rPr>
              <a:t>。</a:t>
            </a:r>
            <a:r>
              <a:rPr sz="3200" dirty="0" err="1">
                <a:solidFill>
                  <a:schemeClr val="tx1"/>
                </a:solidFill>
                <a:latin typeface="仿宋_GB2312" panose="02010609030101010101" charset="-122"/>
                <a:ea typeface="仿宋_GB2312" panose="02010609030101010101" charset="-122"/>
                <a:cs typeface="楷体" panose="02010609060101010101" charset="-122"/>
              </a:rPr>
              <a:t>在单位审核阶段，则需要先由四级单位逐级向上级单位进行送审</a:t>
            </a:r>
            <a:r>
              <a:rPr sz="3200" dirty="0">
                <a:solidFill>
                  <a:schemeClr val="tx1"/>
                </a:solidFill>
                <a:latin typeface="仿宋_GB2312" panose="02010609030101010101" charset="-122"/>
                <a:ea typeface="仿宋_GB2312" panose="02010609030101010101" charset="-122"/>
                <a:cs typeface="楷体" panose="02010609060101010101" charset="-122"/>
              </a:rPr>
              <a:t>。</a:t>
            </a:r>
            <a:endParaRPr sz="3200" dirty="0">
              <a:solidFill>
                <a:schemeClr val="tx1"/>
              </a:solidFill>
              <a:latin typeface="仿宋_GB2312" panose="02010609030101010101" charset="-122"/>
              <a:ea typeface="仿宋_GB2312" panose="02010609030101010101" charset="-122"/>
              <a:cs typeface="楷体" panose="02010609060101010101" charset="-122"/>
            </a:endParaRPr>
          </a:p>
          <a:p>
            <a:endParaRPr sz="3200" dirty="0">
              <a:solidFill>
                <a:schemeClr val="tx1"/>
              </a:solidFill>
              <a:latin typeface="仿宋_GB2312" panose="02010609030101010101" charset="-122"/>
              <a:ea typeface="仿宋_GB2312" panose="02010609030101010101" charset="-122"/>
              <a:cs typeface="楷体" panose="02010609060101010101" charset="-122"/>
            </a:endParaRPr>
          </a:p>
          <a:p>
            <a:r>
              <a:rPr sz="3200" dirty="0" err="1">
                <a:solidFill>
                  <a:srgbClr val="FF0000"/>
                </a:solidFill>
                <a:latin typeface="仿宋_GB2312" panose="02010609030101010101" charset="-122"/>
                <a:ea typeface="仿宋_GB2312" panose="02010609030101010101" charset="-122"/>
                <a:cs typeface="楷体" panose="02010609060101010101" charset="-122"/>
              </a:rPr>
              <a:t>即：单位账号自上而下逐级创建，送审阶段则是自下而上逐级送审</a:t>
            </a:r>
            <a:r>
              <a:rPr sz="3200" dirty="0">
                <a:solidFill>
                  <a:srgbClr val="FF0000"/>
                </a:solidFill>
                <a:latin typeface="仿宋_GB2312" panose="02010609030101010101" charset="-122"/>
                <a:ea typeface="仿宋_GB2312" panose="02010609030101010101" charset="-122"/>
                <a:cs typeface="楷体" panose="02010609060101010101" charset="-122"/>
              </a:rPr>
              <a:t>。</a:t>
            </a:r>
            <a:endParaRPr sz="3200" dirty="0">
              <a:solidFill>
                <a:srgbClr val="FF0000"/>
              </a:solidFill>
              <a:latin typeface="仿宋_GB2312" panose="02010609030101010101" charset="-122"/>
              <a:ea typeface="仿宋_GB2312" panose="0201060903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深度视觉·原创设计 https://www.docer.com/works?userid=22383862"/>
          <p:cNvSpPr/>
          <p:nvPr/>
        </p:nvSpPr>
        <p:spPr>
          <a:xfrm flipV="1">
            <a:off x="0" y="-8"/>
            <a:ext cx="12167774" cy="5841249"/>
          </a:xfrm>
          <a:prstGeom prst="rtTriangle">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深度视觉·原创设计 https://www.docer.com/works?userid=22383862"/>
          <p:cNvSpPr/>
          <p:nvPr/>
        </p:nvSpPr>
        <p:spPr>
          <a:xfrm flipH="1">
            <a:off x="10208524" y="5841241"/>
            <a:ext cx="1983475" cy="1016759"/>
          </a:xfrm>
          <a:prstGeom prst="rtTriangle">
            <a:avLst/>
          </a:prstGeom>
          <a:gradFill>
            <a:gsLst>
              <a:gs pos="0">
                <a:srgbClr val="4396D0"/>
              </a:gs>
              <a:gs pos="100000">
                <a:srgbClr val="1B5281"/>
              </a:gs>
            </a:gsLst>
            <a:path path="rect">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Picture 10" descr="5V{KWMY]G649I)`327D~}AO"/>
          <p:cNvPicPr>
            <a:picLocks noChangeAspect="1"/>
          </p:cNvPicPr>
          <p:nvPr/>
        </p:nvPicPr>
        <p:blipFill>
          <a:blip r:embed="rId1"/>
          <a:stretch>
            <a:fillRect/>
          </a:stretch>
        </p:blipFill>
        <p:spPr>
          <a:xfrm>
            <a:off x="10391458" y="0"/>
            <a:ext cx="1800225" cy="469900"/>
          </a:xfrm>
          <a:prstGeom prst="rect">
            <a:avLst/>
          </a:prstGeom>
          <a:noFill/>
          <a:ln w="9525">
            <a:noFill/>
          </a:ln>
        </p:spPr>
      </p:pic>
      <p:sp>
        <p:nvSpPr>
          <p:cNvPr id="4" name="深度视觉·原创设计 https://www.docer.com/works?userid=22383862"/>
          <p:cNvSpPr txBox="1"/>
          <p:nvPr>
            <p:custDataLst>
              <p:tags r:id="rId2"/>
            </p:custDataLst>
          </p:nvPr>
        </p:nvSpPr>
        <p:spPr>
          <a:xfrm>
            <a:off x="391795" y="180975"/>
            <a:ext cx="6565900" cy="829945"/>
          </a:xfrm>
          <a:prstGeom prst="rect">
            <a:avLst/>
          </a:prstGeom>
          <a:noFill/>
        </p:spPr>
        <p:txBody>
          <a:bodyPr wrap="square" rtlCol="0">
            <a:spAutoFit/>
          </a:bodyPr>
          <a:lstStyle/>
          <a:p>
            <a:pPr algn="l">
              <a:lnSpc>
                <a:spcPct val="150000"/>
              </a:lnSpc>
            </a:pPr>
            <a:r>
              <a:rPr lang="zh-CN" altLang="en-US" sz="3200" b="1" dirty="0">
                <a:solidFill>
                  <a:schemeClr val="accent1"/>
                </a:solidFill>
                <a:latin typeface="黑体" panose="02010609060101010101" charset="-122"/>
                <a:ea typeface="黑体" panose="02010609060101010101" charset="-122"/>
              </a:rPr>
              <a:t>四、创建单位账号</a:t>
            </a:r>
            <a:endParaRPr lang="zh-CN" altLang="en-US" sz="3200" b="1" dirty="0">
              <a:solidFill>
                <a:schemeClr val="accent1"/>
              </a:solidFill>
              <a:latin typeface="黑体" panose="02010609060101010101" charset="-122"/>
              <a:ea typeface="黑体" panose="02010609060101010101" charset="-122"/>
            </a:endParaRPr>
          </a:p>
        </p:txBody>
      </p:sp>
      <p:sp>
        <p:nvSpPr>
          <p:cNvPr id="6" name="文本框 5"/>
          <p:cNvSpPr txBox="1"/>
          <p:nvPr/>
        </p:nvSpPr>
        <p:spPr>
          <a:xfrm>
            <a:off x="488950" y="1485900"/>
            <a:ext cx="11439525" cy="3046095"/>
          </a:xfrm>
          <a:prstGeom prst="rect">
            <a:avLst/>
          </a:prstGeom>
          <a:noFill/>
        </p:spPr>
        <p:txBody>
          <a:bodyPr wrap="square" rtlCol="0">
            <a:spAutoFit/>
          </a:bodyPr>
          <a:lstStyle/>
          <a:p>
            <a:r>
              <a:rPr lang="en-US" sz="3200" b="1">
                <a:latin typeface="楷体" panose="02010609060101010101" charset="-122"/>
                <a:ea typeface="楷体" panose="02010609060101010101" charset="-122"/>
                <a:cs typeface="楷体" panose="02010609060101010101" charset="-122"/>
              </a:rPr>
              <a:t>1.</a:t>
            </a:r>
            <a:r>
              <a:rPr sz="3200" b="1">
                <a:latin typeface="楷体" panose="02010609060101010101" charset="-122"/>
                <a:ea typeface="楷体" panose="02010609060101010101" charset="-122"/>
                <a:cs typeface="楷体" panose="02010609060101010101" charset="-122"/>
              </a:rPr>
              <a:t> 主管部门</a:t>
            </a:r>
            <a:r>
              <a:rPr lang="zh-CN" sz="3200" b="1">
                <a:latin typeface="楷体" panose="02010609060101010101" charset="-122"/>
                <a:ea typeface="楷体" panose="02010609060101010101" charset="-122"/>
                <a:cs typeface="楷体" panose="02010609060101010101" charset="-122"/>
              </a:rPr>
              <a:t>使用市职改办创建的用户名和密码</a:t>
            </a:r>
            <a:r>
              <a:rPr sz="3200" b="1">
                <a:latin typeface="楷体" panose="02010609060101010101" charset="-122"/>
                <a:ea typeface="楷体" panose="02010609060101010101" charset="-122"/>
                <a:cs typeface="楷体" panose="02010609060101010101" charset="-122"/>
              </a:rPr>
              <a:t>通过浏览器访问http://59.175.218.201:8502/进行登录</a:t>
            </a:r>
            <a:r>
              <a:rPr lang="zh-CN" sz="3200" b="1">
                <a:latin typeface="楷体" panose="02010609060101010101" charset="-122"/>
                <a:ea typeface="楷体" panose="02010609060101010101" charset="-122"/>
                <a:cs typeface="楷体" panose="02010609060101010101" charset="-122"/>
              </a:rPr>
              <a:t>，创建下级单位账号</a:t>
            </a:r>
            <a:r>
              <a:rPr sz="3200" b="1">
                <a:latin typeface="楷体" panose="02010609060101010101" charset="-122"/>
                <a:ea typeface="楷体" panose="02010609060101010101" charset="-122"/>
                <a:cs typeface="楷体" panose="02010609060101010101" charset="-122"/>
              </a:rPr>
              <a:t>。</a:t>
            </a:r>
            <a:endParaRPr sz="3200" b="1">
              <a:latin typeface="楷体" panose="02010609060101010101" charset="-122"/>
              <a:ea typeface="楷体" panose="02010609060101010101" charset="-122"/>
              <a:cs typeface="楷体" panose="02010609060101010101" charset="-122"/>
            </a:endParaRPr>
          </a:p>
          <a:p>
            <a:endParaRPr lang="en-US" sz="3200">
              <a:solidFill>
                <a:srgbClr val="FF0000"/>
              </a:solidFill>
              <a:latin typeface="楷体" panose="02010609060101010101" charset="-122"/>
              <a:ea typeface="楷体" panose="02010609060101010101" charset="-122"/>
              <a:cs typeface="楷体" panose="02010609060101010101" charset="-122"/>
            </a:endParaRPr>
          </a:p>
          <a:p>
            <a:r>
              <a:rPr lang="en-US" sz="3200" b="1">
                <a:solidFill>
                  <a:schemeClr val="tx1"/>
                </a:solidFill>
                <a:latin typeface="楷体" panose="02010609060101010101" charset="-122"/>
                <a:ea typeface="楷体" panose="02010609060101010101" charset="-122"/>
                <a:cs typeface="楷体" panose="02010609060101010101" charset="-122"/>
              </a:rPr>
              <a:t>2.</a:t>
            </a:r>
            <a:r>
              <a:rPr sz="3200" b="1">
                <a:solidFill>
                  <a:schemeClr val="tx1"/>
                </a:solidFill>
                <a:latin typeface="楷体" panose="02010609060101010101" charset="-122"/>
                <a:ea typeface="楷体" panose="02010609060101010101" charset="-122"/>
                <a:cs typeface="楷体" panose="02010609060101010101" charset="-122"/>
              </a:rPr>
              <a:t>登录单位账号后，则会自动弹出【确定单位审核人员】的相关信息，若审核人员有变更，请及时删除相关账号，并添加变更后审核人员信息。</a:t>
            </a:r>
            <a:endParaRPr sz="3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PLACING_PICTURE_USER_VIEWPORT" val="{&quot;height&quot;:7689,&quot;width&quot;:15359}"/>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PLACING_PICTURE_USER_VIEWPORT" val="{&quot;height&quot;:7209,&quot;width&quot;:14404}"/>
</p:tagLst>
</file>

<file path=ppt/tags/tag35.xml><?xml version="1.0" encoding="utf-8"?>
<p:tagLst xmlns:p="http://schemas.openxmlformats.org/presentationml/2006/main">
  <p:tag name="KSO_WM_UNIT_PLACING_PICTURE_USER_VIEWPORT" val="{&quot;height&quot;:7689,&quot;width&quot;:15359}"/>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 name="KSO_WM_UNIT_PLACING_PICTURE_USER_VIEWPORT" val="{&quot;height&quot;:5933,&quot;width&quot;:17215}"/>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E5785"/>
      </a:accent1>
      <a:accent2>
        <a:srgbClr val="3F91C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武汉市人事考试院">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5208</Words>
  <Application>WPS 演示</Application>
  <PresentationFormat>宽屏</PresentationFormat>
  <Paragraphs>293</Paragraphs>
  <Slides>59</Slides>
  <Notes>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59</vt:i4>
      </vt:variant>
    </vt:vector>
  </HeadingPairs>
  <TitlesOfParts>
    <vt:vector size="74" baseType="lpstr">
      <vt:lpstr>Arial</vt:lpstr>
      <vt:lpstr>宋体</vt:lpstr>
      <vt:lpstr>Wingdings</vt:lpstr>
      <vt:lpstr>微软雅黑</vt:lpstr>
      <vt:lpstr>Calibri</vt:lpstr>
      <vt:lpstr>思源黑体</vt:lpstr>
      <vt:lpstr>黑体</vt:lpstr>
      <vt:lpstr>楷体</vt:lpstr>
      <vt:lpstr>仿宋_GB2312</vt:lpstr>
      <vt:lpstr>仿宋</vt:lpstr>
      <vt:lpstr>Arial Unicode MS</vt:lpstr>
      <vt:lpstr>Calibri Light</vt:lpstr>
      <vt:lpstr>等线</vt:lpstr>
      <vt:lpstr>Office Theme</vt:lpstr>
      <vt:lpstr>武汉市人事考试院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徐</cp:lastModifiedBy>
  <cp:revision>289</cp:revision>
  <dcterms:created xsi:type="dcterms:W3CDTF">2020-11-10T08:15:00Z</dcterms:created>
  <dcterms:modified xsi:type="dcterms:W3CDTF">2023-09-08T03:09:32Z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2052-11.8.6.8811</vt:lpwstr>
  </property>
  <property fmtid="{D5CDD505-2E9C-101B-9397-08002B2CF9AE}" pid="3" name="KSOTemplateUUID">
    <vt:lpwstr>v1.0_mb_qClK9J6NFInl8adrZCHyfw==</vt:lpwstr>
  </property>
  <property fmtid="{D5CDD505-2E9C-101B-9397-08002B2CF9AE}" pid="4" name="ICV">
    <vt:lpwstr>F058711C256342BA9DBA599DFB3F1836</vt:lpwstr>
  </property>
  <property fmtid="{D5CDD505-2E9C-101B-9397-08002B2CF9AE}" pid="5" name="commondata">
    <vt:lpwstr>eyJjb3VudCI6OSwiaGRpZCI6IjI2YWZlMTU4MWI4OTJiNDk4ZGJkYzBjMTg0MDdiMWI0IiwidXNlckNvdW50Ijo5fQ==</vt:lpwstr>
  </property>
</Properties>
</file>